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6858000" cy="9144000"/>
  <p:embeddedFontLst>
    <p:embeddedFont>
      <p:font typeface="Source Sans Pr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38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55387F-5B5D-4F4A-BC56-8612B3BB59A4}">
  <a:tblStyle styleId="{4555387F-5B5D-4F4A-BC56-8612B3BB59A4}" styleName="Table_0">
    <a:wholeTbl>
      <a:tcTxStyle b="off" i="off">
        <a:font>
          <a:latin typeface="Source Sans Pro"/>
          <a:ea typeface="Source Sans Pro"/>
          <a:cs typeface="Source Sans Pro"/>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20000"/>
            </a:schemeClr>
          </a:solidFill>
        </a:fill>
      </a:tcStyle>
    </a:band1H>
    <a:band2H>
      <a:tcTxStyle/>
    </a:band2H>
    <a:band1V>
      <a:tcTxStyle/>
      <a:tcStyle>
        <a:fill>
          <a:solidFill>
            <a:schemeClr val="accent2">
              <a:alpha val="20000"/>
            </a:schemeClr>
          </a:solidFill>
        </a:fill>
      </a:tcStyle>
    </a:band1V>
    <a:band2V>
      <a:tcTxStyle/>
    </a:band2V>
    <a:lastCol>
      <a:tcTxStyle b="on" i="off"/>
    </a:lastCol>
    <a:firstCol>
      <a:tcTxStyle b="on" i="off"/>
    </a:firstCol>
    <a:lastRow>
      <a:tcTxStyle b="on" i="off"/>
      <a:tcStyle>
        <a:tcBdr>
          <a:top>
            <a:ln cap="flat" cmpd="sng" w="12700">
              <a:solidFill>
                <a:schemeClr val="accent2"/>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2"/>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64CA6ADD-717A-405D-A3F5-9D3CF54AC05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urceSansPr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SansPro-italic.fntdata"/><Relationship Id="rId30" Type="http://schemas.openxmlformats.org/officeDocument/2006/relationships/font" Target="fonts/SourceSansPr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SourceSansPr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0ad8681b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90ad8681b6_5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904e3650e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904e3650e1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90ad8681b6_1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90ad8681b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0ad8681b6_1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0ad8681b6_1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90ad8681b6_1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90ad8681b6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904e3650e1_4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904e3650e1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90ad8681b6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90ad8681b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904e3650e1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904e3650e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90ad8681b6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90ad8681b6_24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904e3650e1_6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904e3650e1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90ad8681b6_2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90ad8681b6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0ad8681b6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90ad8681b6_14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0ad8681b6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90ad8681b6_19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04e3650e1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904e3650e1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904e3650e1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904e3650e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Source Sans Pro"/>
              <a:buNone/>
              <a:defRPr b="1" sz="6000" cap="none">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cap="none"/>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4" name="Google Shape;14;p2"/>
          <p:cNvGrpSpPr/>
          <p:nvPr/>
        </p:nvGrpSpPr>
        <p:grpSpPr>
          <a:xfrm>
            <a:off x="10999564" y="5987064"/>
            <a:ext cx="1054465" cy="469689"/>
            <a:chOff x="9841624" y="4115729"/>
            <a:chExt cx="602169" cy="268223"/>
          </a:xfrm>
        </p:grpSpPr>
        <p:sp>
          <p:nvSpPr>
            <p:cNvPr id="15" name="Google Shape;15;p2"/>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6" name="Google Shape;16;p2"/>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7" name="Google Shape;17;p2"/>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8" name="Google Shape;18;p2"/>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9" name="Google Shape;19;p2"/>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20" name="Google Shape;20;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2"/>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34" name="Google Shape;134;p11"/>
          <p:cNvGrpSpPr/>
          <p:nvPr/>
        </p:nvGrpSpPr>
        <p:grpSpPr>
          <a:xfrm>
            <a:off x="10999564" y="5987064"/>
            <a:ext cx="1054465" cy="469689"/>
            <a:chOff x="9841624" y="4115729"/>
            <a:chExt cx="602169" cy="268223"/>
          </a:xfrm>
        </p:grpSpPr>
        <p:sp>
          <p:nvSpPr>
            <p:cNvPr id="135" name="Google Shape;135;p11"/>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36" name="Google Shape;136;p11"/>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37" name="Google Shape;137;p11"/>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38" name="Google Shape;138;p11"/>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39" name="Google Shape;139;p11"/>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40" name="Google Shape;14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11"/>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4" name="Shape 144"/>
        <p:cNvGrpSpPr/>
        <p:nvPr/>
      </p:nvGrpSpPr>
      <p:grpSpPr>
        <a:xfrm>
          <a:off x="0" y="0"/>
          <a:ext cx="0" cy="0"/>
          <a:chOff x="0" y="0"/>
          <a:chExt cx="0" cy="0"/>
        </a:xfrm>
      </p:grpSpPr>
      <p:sp>
        <p:nvSpPr>
          <p:cNvPr id="145" name="Google Shape;14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47" name="Google Shape;147;p12"/>
          <p:cNvGrpSpPr/>
          <p:nvPr/>
        </p:nvGrpSpPr>
        <p:grpSpPr>
          <a:xfrm>
            <a:off x="10999564" y="5987064"/>
            <a:ext cx="1054465" cy="469689"/>
            <a:chOff x="9841624" y="4115729"/>
            <a:chExt cx="602169" cy="268223"/>
          </a:xfrm>
        </p:grpSpPr>
        <p:sp>
          <p:nvSpPr>
            <p:cNvPr id="148" name="Google Shape;148;p12"/>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49" name="Google Shape;149;p12"/>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50" name="Google Shape;150;p12"/>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51" name="Google Shape;151;p12"/>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52" name="Google Shape;152;p12"/>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53" name="Google Shape;15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6" name="Google Shape;156;p12"/>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7" name="Google Shape;27;p3"/>
          <p:cNvGrpSpPr/>
          <p:nvPr/>
        </p:nvGrpSpPr>
        <p:grpSpPr>
          <a:xfrm>
            <a:off x="10999564" y="5987064"/>
            <a:ext cx="1054465" cy="469689"/>
            <a:chOff x="9841624" y="4115729"/>
            <a:chExt cx="602169" cy="268223"/>
          </a:xfrm>
        </p:grpSpPr>
        <p:sp>
          <p:nvSpPr>
            <p:cNvPr id="28" name="Google Shape;28;p3"/>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 name="Google Shape;29;p3"/>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 name="Google Shape;30;p3"/>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 name="Google Shape;31;p3"/>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 name="Google Shape;32;p3"/>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33" name="Google Shape;3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3"/>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Source Sans Pr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grpSp>
        <p:nvGrpSpPr>
          <p:cNvPr id="40" name="Google Shape;40;p4"/>
          <p:cNvGrpSpPr/>
          <p:nvPr/>
        </p:nvGrpSpPr>
        <p:grpSpPr>
          <a:xfrm>
            <a:off x="10999564" y="5987064"/>
            <a:ext cx="1054465" cy="469689"/>
            <a:chOff x="9841624" y="4115729"/>
            <a:chExt cx="602169" cy="268223"/>
          </a:xfrm>
        </p:grpSpPr>
        <p:sp>
          <p:nvSpPr>
            <p:cNvPr id="41" name="Google Shape;41;p4"/>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2" name="Google Shape;42;p4"/>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3" name="Google Shape;43;p4"/>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4" name="Google Shape;44;p4"/>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5" name="Google Shape;45;p4"/>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46" name="Google Shape;4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4"/>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4" name="Google Shape;54;p5"/>
          <p:cNvGrpSpPr/>
          <p:nvPr/>
        </p:nvGrpSpPr>
        <p:grpSpPr>
          <a:xfrm>
            <a:off x="10999564" y="5987064"/>
            <a:ext cx="1054465" cy="469689"/>
            <a:chOff x="9841624" y="4115729"/>
            <a:chExt cx="602169" cy="268223"/>
          </a:xfrm>
        </p:grpSpPr>
        <p:sp>
          <p:nvSpPr>
            <p:cNvPr id="55" name="Google Shape;55;p5"/>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6" name="Google Shape;56;p5"/>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7" name="Google Shape;57;p5"/>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8" name="Google Shape;58;p5"/>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9" name="Google Shape;59;p5"/>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60" name="Google Shape;6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5"/>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 name="Shape 64"/>
        <p:cNvGrpSpPr/>
        <p:nvPr/>
      </p:nvGrpSpPr>
      <p:grpSpPr>
        <a:xfrm>
          <a:off x="0" y="0"/>
          <a:ext cx="0" cy="0"/>
          <a:chOff x="0" y="0"/>
          <a:chExt cx="0" cy="0"/>
        </a:xfrm>
      </p:grpSpPr>
      <p:sp>
        <p:nvSpPr>
          <p:cNvPr id="65" name="Google Shape;65;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7" name="Google Shape;67;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0" name="Google Shape;70;p6"/>
          <p:cNvGrpSpPr/>
          <p:nvPr/>
        </p:nvGrpSpPr>
        <p:grpSpPr>
          <a:xfrm>
            <a:off x="10999564" y="5987064"/>
            <a:ext cx="1054465" cy="469689"/>
            <a:chOff x="9841624" y="4115729"/>
            <a:chExt cx="602169" cy="268223"/>
          </a:xfrm>
        </p:grpSpPr>
        <p:sp>
          <p:nvSpPr>
            <p:cNvPr id="71" name="Google Shape;71;p6"/>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2" name="Google Shape;72;p6"/>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3" name="Google Shape;73;p6"/>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4" name="Google Shape;74;p6"/>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5" name="Google Shape;75;p6"/>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76" name="Google Shape;7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6"/>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2" name="Google Shape;82;p7"/>
          <p:cNvGrpSpPr/>
          <p:nvPr/>
        </p:nvGrpSpPr>
        <p:grpSpPr>
          <a:xfrm>
            <a:off x="10999564" y="5987064"/>
            <a:ext cx="1054465" cy="469689"/>
            <a:chOff x="9841624" y="4115729"/>
            <a:chExt cx="602169" cy="268223"/>
          </a:xfrm>
        </p:grpSpPr>
        <p:sp>
          <p:nvSpPr>
            <p:cNvPr id="83" name="Google Shape;83;p7"/>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84" name="Google Shape;84;p7"/>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85" name="Google Shape;85;p7"/>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86" name="Google Shape;86;p7"/>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87" name="Google Shape;87;p7"/>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88" name="Google Shape;8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7"/>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grpSp>
        <p:nvGrpSpPr>
          <p:cNvPr id="93" name="Google Shape;93;p8"/>
          <p:cNvGrpSpPr/>
          <p:nvPr/>
        </p:nvGrpSpPr>
        <p:grpSpPr>
          <a:xfrm>
            <a:off x="10999564" y="5987064"/>
            <a:ext cx="1054465" cy="469689"/>
            <a:chOff x="9841624" y="4115729"/>
            <a:chExt cx="602169" cy="268223"/>
          </a:xfrm>
        </p:grpSpPr>
        <p:sp>
          <p:nvSpPr>
            <p:cNvPr id="94" name="Google Shape;94;p8"/>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95" name="Google Shape;95;p8"/>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96" name="Google Shape;96;p8"/>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97" name="Google Shape;97;p8"/>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98" name="Google Shape;98;p8"/>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99" name="Google Shape;99;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8"/>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Source Sans Pr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 name="Google Shape;106;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grpSp>
        <p:nvGrpSpPr>
          <p:cNvPr id="107" name="Google Shape;107;p9"/>
          <p:cNvGrpSpPr/>
          <p:nvPr/>
        </p:nvGrpSpPr>
        <p:grpSpPr>
          <a:xfrm>
            <a:off x="10999564" y="5987064"/>
            <a:ext cx="1054465" cy="469689"/>
            <a:chOff x="9841624" y="4115729"/>
            <a:chExt cx="602169" cy="268223"/>
          </a:xfrm>
        </p:grpSpPr>
        <p:sp>
          <p:nvSpPr>
            <p:cNvPr id="108" name="Google Shape;108;p9"/>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09" name="Google Shape;109;p9"/>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10" name="Google Shape;110;p9"/>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11" name="Google Shape;111;p9"/>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12" name="Google Shape;112;p9"/>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13" name="Google Shape;11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9"/>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7" name="Shape 117"/>
        <p:cNvGrpSpPr/>
        <p:nvPr/>
      </p:nvGrpSpPr>
      <p:grpSpPr>
        <a:xfrm>
          <a:off x="0" y="0"/>
          <a:ext cx="0" cy="0"/>
          <a:chOff x="0" y="0"/>
          <a:chExt cx="0" cy="0"/>
        </a:xfrm>
      </p:grpSpPr>
      <p:sp>
        <p:nvSpPr>
          <p:cNvPr id="118" name="Google Shape;118;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Source Sans Pr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120" name="Google Shape;120;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grpSp>
        <p:nvGrpSpPr>
          <p:cNvPr id="121" name="Google Shape;121;p10"/>
          <p:cNvGrpSpPr/>
          <p:nvPr/>
        </p:nvGrpSpPr>
        <p:grpSpPr>
          <a:xfrm>
            <a:off x="10999564" y="5987064"/>
            <a:ext cx="1054465" cy="469689"/>
            <a:chOff x="9841624" y="4115729"/>
            <a:chExt cx="602169" cy="268223"/>
          </a:xfrm>
        </p:grpSpPr>
        <p:sp>
          <p:nvSpPr>
            <p:cNvPr id="122" name="Google Shape;122;p10"/>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23" name="Google Shape;123;p10"/>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24" name="Google Shape;124;p10"/>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25" name="Google Shape;125;p10"/>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26" name="Google Shape;126;p10"/>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27" name="Google Shape;12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p10"/>
          <p:cNvSpPr/>
          <p:nvPr/>
        </p:nvSpPr>
        <p:spPr>
          <a:xfrm>
            <a:off x="320736" y="652894"/>
            <a:ext cx="319941" cy="319941"/>
          </a:xfrm>
          <a:prstGeom prst="ellipse">
            <a:avLst/>
          </a:prstGeom>
          <a:solidFill>
            <a:srgbClr val="CDF7E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Source Sans Pro"/>
              <a:buNone/>
              <a:defRPr b="0" i="0" sz="4400" u="none" cap="none" strike="noStrik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888888"/>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888888"/>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hyperlink" Target="https://pixabay.com/pt/photos/coronav%C3%ADrus-doen%C3%A7a-covid-2019-5060427/"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mdpi.com/2076-3417/10/9/3233/htm"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9.png"/><Relationship Id="rId10" Type="http://schemas.openxmlformats.org/officeDocument/2006/relationships/hyperlink" Target="https://github.com/WWC-CovidHackathon" TargetMode="External"/><Relationship Id="rId9"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drive.google.com/file/d/1N0FIthJBQEd1sgGRqC82P9zdu2PpByAe/view" TargetMode="External"/><Relationship Id="rId4" Type="http://schemas.openxmlformats.org/officeDocument/2006/relationships/image" Target="../media/image10.png"/><Relationship Id="rId5" Type="http://schemas.openxmlformats.org/officeDocument/2006/relationships/hyperlink" Target="https://covid-wwc-hackathon.herokuapp.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gif"/><Relationship Id="rId4" Type="http://schemas.openxmlformats.org/officeDocument/2006/relationships/hyperlink" Target="https://www.who.int/campaigns/world-antibiotic-awareness-week/world-antibiotic-awareness-week-2018/advocacy-material" TargetMode="External"/><Relationship Id="rId5" Type="http://schemas.openxmlformats.org/officeDocument/2006/relationships/hyperlink" Target="https://www.who.int/campaigns/world-antibiotic-awareness-week/world-antibiotic-awareness-week-2018/advocacy-materia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1" Type="http://schemas.openxmlformats.org/officeDocument/2006/relationships/hyperlink" Target="https://pubmed.ncbi.nlm.nih.gov/24237856/" TargetMode="External"/><Relationship Id="rId10" Type="http://schemas.openxmlformats.org/officeDocument/2006/relationships/hyperlink" Target="https://pubmed.ncbi.nlm.nih.gov/24237856/" TargetMode="External"/><Relationship Id="rId13" Type="http://schemas.openxmlformats.org/officeDocument/2006/relationships/hyperlink" Target="https://data.mendeley.com/datasets/rscbjbr9sj/3" TargetMode="External"/><Relationship Id="rId12" Type="http://schemas.openxmlformats.org/officeDocument/2006/relationships/hyperlink" Target="https://www.who.int/antimicrobial-resistance/interagency-coordination-group/final-report/en/"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ieee8023/covid-chestxray-dataset,%202020" TargetMode="External"/><Relationship Id="rId4" Type="http://schemas.openxmlformats.org/officeDocument/2006/relationships/hyperlink" Target="https://www.cidrap.umn.edu/news-perspective/2020/05/covid-19-presents-antibiotic-stewardship-challenges-opportunities" TargetMode="External"/><Relationship Id="rId9" Type="http://schemas.openxmlformats.org/officeDocument/2006/relationships/hyperlink" Target="https://pubmed.ncbi.nlm.nih.gov/24237856/" TargetMode="External"/><Relationship Id="rId15" Type="http://schemas.openxmlformats.org/officeDocument/2006/relationships/hyperlink" Target="https://www.wired.com/story/covid-19-may-worsen-the-antibiotic-resistance-crisis/" TargetMode="External"/><Relationship Id="rId14" Type="http://schemas.openxmlformats.org/officeDocument/2006/relationships/hyperlink" Target="https://www.wired.com/story/covid-19-may-worsen-the-antibiotic-resistance-crisis/" TargetMode="External"/><Relationship Id="rId17" Type="http://schemas.openxmlformats.org/officeDocument/2006/relationships/hyperlink" Target="https://documents.worldbank.org/en/publication/documents-reports/documentdetail/323311493396993758/final-report" TargetMode="External"/><Relationship Id="rId16" Type="http://schemas.openxmlformats.org/officeDocument/2006/relationships/hyperlink" Target="https://www.wired.com/story/covid-19-may-worsen-the-antibiotic-resistance-crisis/" TargetMode="External"/><Relationship Id="rId5" Type="http://schemas.openxmlformats.org/officeDocument/2006/relationships/hyperlink" Target="https://www.cidrap.umn.edu/news-perspective/2020/05/covid-19-presents-antibiotic-stewardship-challenges-opportunities" TargetMode="External"/><Relationship Id="rId6" Type="http://schemas.openxmlformats.org/officeDocument/2006/relationships/hyperlink" Target="https://www.cidrap.umn.edu/news-perspective/2020/05/covid-19-presents-antibiotic-stewardship-challenges-opportunities" TargetMode="External"/><Relationship Id="rId7" Type="http://schemas.openxmlformats.org/officeDocument/2006/relationships/hyperlink" Target="https://www.cell.com/cell/pdf/S0092-8674(18)30154-5.pdf" TargetMode="External"/><Relationship Id="rId8" Type="http://schemas.openxmlformats.org/officeDocument/2006/relationships/hyperlink" Target="https://www.who.int/bulletin/volumes/98/7/20-268573/e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WWC-CovidHackathon/covid-detec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hyperlink" Target="https://www.cidrap.umn.edu/news-perspective/2020/05/covid-19-presents-antibiotic-stewardship-challenges-opportuniti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doi.org/10.1016/j.cell.2018.02.010" TargetMode="External"/><Relationship Id="rId5"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ieee8023/covid-chestxray-dataset" TargetMode="External"/><Relationship Id="rId4" Type="http://schemas.openxmlformats.org/officeDocument/2006/relationships/hyperlink" Target="https://data.mendeley.com/datasets/rscbjbr9sj/3" TargetMode="External"/><Relationship Id="rId10" Type="http://schemas.openxmlformats.org/officeDocument/2006/relationships/image" Target="../media/image24.png"/><Relationship Id="rId9"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27.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13"/>
          <p:cNvSpPr/>
          <p:nvPr/>
        </p:nvSpPr>
        <p:spPr>
          <a:xfrm>
            <a:off x="0" y="374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descr="A picture containing swimming, water, coral, underwater&#10;&#10;Description automatically generated" id="162" name="Google Shape;162;p13"/>
          <p:cNvPicPr preferRelativeResize="0"/>
          <p:nvPr/>
        </p:nvPicPr>
        <p:blipFill rotWithShape="1">
          <a:blip r:embed="rId3">
            <a:alphaModFix/>
          </a:blip>
          <a:srcRect b="0" l="0" r="0" t="0"/>
          <a:stretch/>
        </p:blipFill>
        <p:spPr>
          <a:xfrm>
            <a:off x="20" y="10"/>
            <a:ext cx="12191978" cy="6857990"/>
          </a:xfrm>
          <a:prstGeom prst="rect">
            <a:avLst/>
          </a:prstGeom>
          <a:noFill/>
          <a:ln>
            <a:noFill/>
          </a:ln>
        </p:spPr>
      </p:pic>
      <p:sp>
        <p:nvSpPr>
          <p:cNvPr id="163" name="Google Shape;163;p13"/>
          <p:cNvSpPr/>
          <p:nvPr/>
        </p:nvSpPr>
        <p:spPr>
          <a:xfrm flipH="1">
            <a:off x="4587900" y="0"/>
            <a:ext cx="7604100" cy="6858000"/>
          </a:xfrm>
          <a:prstGeom prst="rect">
            <a:avLst/>
          </a:prstGeom>
          <a:gradFill>
            <a:gsLst>
              <a:gs pos="0">
                <a:srgbClr val="000000">
                  <a:alpha val="0"/>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164" name="Google Shape;164;p13"/>
          <p:cNvGrpSpPr/>
          <p:nvPr/>
        </p:nvGrpSpPr>
        <p:grpSpPr>
          <a:xfrm>
            <a:off x="10525263" y="827549"/>
            <a:ext cx="1291694" cy="429232"/>
            <a:chOff x="2504802" y="1755501"/>
            <a:chExt cx="1598829" cy="531293"/>
          </a:xfrm>
        </p:grpSpPr>
        <p:sp>
          <p:nvSpPr>
            <p:cNvPr id="165" name="Google Shape;165;p13"/>
            <p:cNvSpPr/>
            <p:nvPr/>
          </p:nvSpPr>
          <p:spPr>
            <a:xfrm>
              <a:off x="2504802" y="2113855"/>
              <a:ext cx="1598614" cy="172939"/>
            </a:xfrm>
            <a:custGeom>
              <a:rect b="b" l="l" r="r" t="t"/>
              <a:pathLst>
                <a:path extrusionOk="0" h="172939" w="1598614">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66" name="Google Shape;166;p13"/>
            <p:cNvSpPr/>
            <p:nvPr/>
          </p:nvSpPr>
          <p:spPr>
            <a:xfrm>
              <a:off x="2504802" y="1755501"/>
              <a:ext cx="1598829" cy="172724"/>
            </a:xfrm>
            <a:custGeom>
              <a:rect b="b" l="l" r="r" t="t"/>
              <a:pathLst>
                <a:path extrusionOk="0" h="172724" w="1598829">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nvGrpSpPr>
          <p:cNvPr id="167" name="Google Shape;167;p13"/>
          <p:cNvGrpSpPr/>
          <p:nvPr/>
        </p:nvGrpSpPr>
        <p:grpSpPr>
          <a:xfrm>
            <a:off x="6624494" y="533620"/>
            <a:ext cx="5356201" cy="5343188"/>
            <a:chOff x="739960" y="1925092"/>
            <a:chExt cx="4376696" cy="4366063"/>
          </a:xfrm>
        </p:grpSpPr>
        <p:sp>
          <p:nvSpPr>
            <p:cNvPr id="168" name="Google Shape;168;p13"/>
            <p:cNvSpPr/>
            <p:nvPr/>
          </p:nvSpPr>
          <p:spPr>
            <a:xfrm>
              <a:off x="828562" y="2003061"/>
              <a:ext cx="4288094" cy="428809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69" name="Google Shape;169;p13"/>
            <p:cNvSpPr/>
            <p:nvPr/>
          </p:nvSpPr>
          <p:spPr>
            <a:xfrm>
              <a:off x="817929" y="2003061"/>
              <a:ext cx="4288094" cy="4288094"/>
            </a:xfrm>
            <a:prstGeom prst="ellipse">
              <a:avLst/>
            </a:prstGeom>
            <a:solidFill>
              <a:schemeClr val="accent3">
                <a:alpha val="200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70" name="Google Shape;170;p13"/>
            <p:cNvSpPr/>
            <p:nvPr/>
          </p:nvSpPr>
          <p:spPr>
            <a:xfrm>
              <a:off x="739960" y="1925092"/>
              <a:ext cx="4288094" cy="4288094"/>
            </a:xfrm>
            <a:prstGeom prst="ellipse">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sp>
        <p:nvSpPr>
          <p:cNvPr id="171" name="Google Shape;171;p13"/>
          <p:cNvSpPr txBox="1"/>
          <p:nvPr>
            <p:ph type="ctrTitle"/>
          </p:nvPr>
        </p:nvSpPr>
        <p:spPr>
          <a:xfrm>
            <a:off x="7179050" y="1607328"/>
            <a:ext cx="3952500" cy="533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900"/>
              <a:buFont typeface="Source Sans Pro"/>
              <a:buNone/>
            </a:pPr>
            <a:r>
              <a:rPr lang="en-US" sz="1900"/>
              <a:t>MISSION: PREDICTABLE</a:t>
            </a:r>
            <a:endParaRPr/>
          </a:p>
        </p:txBody>
      </p:sp>
      <p:sp>
        <p:nvSpPr>
          <p:cNvPr id="172" name="Google Shape;172;p13"/>
          <p:cNvSpPr/>
          <p:nvPr/>
        </p:nvSpPr>
        <p:spPr>
          <a:xfrm>
            <a:off x="7709032" y="5254879"/>
            <a:ext cx="474000" cy="474000"/>
          </a:xfrm>
          <a:prstGeom prst="ellipse">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73" name="Google Shape;173;p13"/>
          <p:cNvSpPr/>
          <p:nvPr/>
        </p:nvSpPr>
        <p:spPr>
          <a:xfrm>
            <a:off x="7709032" y="5254879"/>
            <a:ext cx="474000" cy="474000"/>
          </a:xfrm>
          <a:prstGeom prst="ellipse">
            <a:avLst/>
          </a:prstGeom>
          <a:solidFill>
            <a:schemeClr val="accent1">
              <a:alpha val="200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74" name="Google Shape;174;p13"/>
          <p:cNvSpPr txBox="1"/>
          <p:nvPr/>
        </p:nvSpPr>
        <p:spPr>
          <a:xfrm>
            <a:off x="7179044" y="3746573"/>
            <a:ext cx="3952500" cy="300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lang="en-US" sz="1400" cap="none">
                <a:solidFill>
                  <a:schemeClr val="dk1"/>
                </a:solidFill>
                <a:latin typeface="Calibri"/>
                <a:ea typeface="Calibri"/>
                <a:cs typeface="Calibri"/>
                <a:sym typeface="Calibri"/>
              </a:rPr>
              <a:t>BY TEAM 6 - </a:t>
            </a:r>
            <a:r>
              <a:rPr lang="en-US" sz="1400" cap="none">
                <a:solidFill>
                  <a:schemeClr val="dk1"/>
                </a:solidFill>
                <a:latin typeface="Source Sans Pro"/>
                <a:ea typeface="Source Sans Pro"/>
                <a:cs typeface="Source Sans Pro"/>
                <a:sym typeface="Source Sans Pro"/>
              </a:rPr>
              <a:t>ADELE GOLDBERG</a:t>
            </a:r>
            <a:endParaRPr/>
          </a:p>
          <a:p>
            <a:pPr indent="0" lvl="0" marL="0" marR="0" rtl="0" algn="ctr">
              <a:lnSpc>
                <a:spcPct val="90000"/>
              </a:lnSpc>
              <a:spcBef>
                <a:spcPts val="1000"/>
              </a:spcBef>
              <a:spcAft>
                <a:spcPts val="0"/>
              </a:spcAft>
              <a:buClr>
                <a:schemeClr val="dk1"/>
              </a:buClr>
              <a:buSzPts val="1700"/>
              <a:buFont typeface="Arial"/>
              <a:buNone/>
            </a:pPr>
            <a:r>
              <a:t/>
            </a:r>
            <a:endParaRPr sz="1700" cap="none">
              <a:solidFill>
                <a:schemeClr val="dk1"/>
              </a:solidFill>
              <a:latin typeface="Source Sans Pro"/>
              <a:ea typeface="Source Sans Pro"/>
              <a:cs typeface="Source Sans Pro"/>
              <a:sym typeface="Source Sans Pro"/>
            </a:endParaRPr>
          </a:p>
        </p:txBody>
      </p:sp>
      <p:sp>
        <p:nvSpPr>
          <p:cNvPr id="175" name="Google Shape;175;p13"/>
          <p:cNvSpPr txBox="1"/>
          <p:nvPr/>
        </p:nvSpPr>
        <p:spPr>
          <a:xfrm>
            <a:off x="7570449" y="4047176"/>
            <a:ext cx="3169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cap="none">
                <a:solidFill>
                  <a:schemeClr val="dk1"/>
                </a:solidFill>
                <a:latin typeface="Calibri"/>
                <a:ea typeface="Calibri"/>
                <a:cs typeface="Calibri"/>
                <a:sym typeface="Calibri"/>
              </a:rPr>
              <a:t>YASAMIN ABBASZADEGAN</a:t>
            </a:r>
            <a:endParaRPr sz="1200" cap="none">
              <a:solidFill>
                <a:schemeClr val="dk1"/>
              </a:solidFill>
              <a:latin typeface="Calibri"/>
              <a:ea typeface="Calibri"/>
              <a:cs typeface="Calibri"/>
              <a:sym typeface="Calibri"/>
            </a:endParaRPr>
          </a:p>
          <a:p>
            <a:pPr indent="0" lvl="0" marL="0" marR="0" rtl="0" algn="ctr">
              <a:spcBef>
                <a:spcPts val="0"/>
              </a:spcBef>
              <a:spcAft>
                <a:spcPts val="0"/>
              </a:spcAft>
              <a:buNone/>
            </a:pPr>
            <a:r>
              <a:rPr lang="en-US" sz="1200" cap="none">
                <a:solidFill>
                  <a:schemeClr val="dk1"/>
                </a:solidFill>
                <a:latin typeface="Calibri"/>
                <a:ea typeface="Calibri"/>
                <a:cs typeface="Calibri"/>
                <a:sym typeface="Calibri"/>
              </a:rPr>
              <a:t>RAVI BANSAL</a:t>
            </a:r>
            <a:endParaRPr/>
          </a:p>
          <a:p>
            <a:pPr indent="0" lvl="0" marL="0" marR="0" rtl="0" algn="ctr">
              <a:spcBef>
                <a:spcPts val="0"/>
              </a:spcBef>
              <a:spcAft>
                <a:spcPts val="0"/>
              </a:spcAft>
              <a:buNone/>
            </a:pPr>
            <a:r>
              <a:rPr lang="en-US" sz="1200" cap="none">
                <a:solidFill>
                  <a:schemeClr val="dk1"/>
                </a:solidFill>
                <a:latin typeface="Calibri"/>
                <a:ea typeface="Calibri"/>
                <a:cs typeface="Calibri"/>
                <a:sym typeface="Calibri"/>
              </a:rPr>
              <a:t>SOFIA PIGNATARO</a:t>
            </a:r>
            <a:endParaRPr/>
          </a:p>
          <a:p>
            <a:pPr indent="0" lvl="0" marL="0" marR="0" rtl="0" algn="ctr">
              <a:spcBef>
                <a:spcPts val="0"/>
              </a:spcBef>
              <a:spcAft>
                <a:spcPts val="0"/>
              </a:spcAft>
              <a:buNone/>
            </a:pPr>
            <a:r>
              <a:rPr lang="en-US" sz="1200" cap="none">
                <a:solidFill>
                  <a:schemeClr val="dk1"/>
                </a:solidFill>
                <a:latin typeface="Calibri"/>
                <a:ea typeface="Calibri"/>
                <a:cs typeface="Calibri"/>
                <a:sym typeface="Calibri"/>
              </a:rPr>
              <a:t>MARIE-CLAIRE</a:t>
            </a:r>
            <a:r>
              <a:rPr lang="en-US" sz="1200">
                <a:solidFill>
                  <a:schemeClr val="dk1"/>
                </a:solidFill>
                <a:latin typeface="Source Sans Pro"/>
                <a:ea typeface="Source Sans Pro"/>
                <a:cs typeface="Source Sans Pro"/>
                <a:sym typeface="Source Sans Pro"/>
              </a:rPr>
              <a:t> </a:t>
            </a:r>
            <a:r>
              <a:rPr lang="en-US" sz="1200" cap="none">
                <a:solidFill>
                  <a:schemeClr val="dk1"/>
                </a:solidFill>
                <a:latin typeface="Calibri"/>
                <a:ea typeface="Calibri"/>
                <a:cs typeface="Calibri"/>
                <a:sym typeface="Calibri"/>
              </a:rPr>
              <a:t>TRAORE</a:t>
            </a:r>
            <a:endParaRPr/>
          </a:p>
        </p:txBody>
      </p:sp>
      <p:sp>
        <p:nvSpPr>
          <p:cNvPr id="176" name="Google Shape;176;p13"/>
          <p:cNvSpPr txBox="1"/>
          <p:nvPr/>
        </p:nvSpPr>
        <p:spPr>
          <a:xfrm>
            <a:off x="7365350" y="2712259"/>
            <a:ext cx="3874500" cy="6402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dk1"/>
              </a:buClr>
              <a:buSzPts val="1400"/>
              <a:buFont typeface="Arial"/>
              <a:buNone/>
            </a:pPr>
            <a:r>
              <a:rPr lang="en-US">
                <a:solidFill>
                  <a:schemeClr val="dk1"/>
                </a:solidFill>
                <a:latin typeface="Calibri"/>
                <a:ea typeface="Calibri"/>
                <a:cs typeface="Calibri"/>
                <a:sym typeface="Calibri"/>
              </a:rPr>
              <a:t>X-RAY IMAGE CLASSIFICATION TO FIGHT </a:t>
            </a:r>
            <a:r>
              <a:rPr b="1" lang="en-US">
                <a:solidFill>
                  <a:srgbClr val="0174E1"/>
                </a:solidFill>
                <a:latin typeface="Calibri"/>
                <a:ea typeface="Calibri"/>
                <a:cs typeface="Calibri"/>
                <a:sym typeface="Calibri"/>
              </a:rPr>
              <a:t>COVID-19 </a:t>
            </a:r>
            <a:r>
              <a:rPr lang="en-US">
                <a:solidFill>
                  <a:schemeClr val="dk1"/>
                </a:solidFill>
                <a:latin typeface="Calibri"/>
                <a:ea typeface="Calibri"/>
                <a:cs typeface="Calibri"/>
                <a:sym typeface="Calibri"/>
              </a:rPr>
              <a:t>AND </a:t>
            </a:r>
            <a:r>
              <a:rPr b="1" lang="en-US">
                <a:solidFill>
                  <a:srgbClr val="0174E1"/>
                </a:solidFill>
                <a:latin typeface="Calibri"/>
                <a:ea typeface="Calibri"/>
                <a:cs typeface="Calibri"/>
                <a:sym typeface="Calibri"/>
              </a:rPr>
              <a:t>ANTIBIOTIC RESISTANCE</a:t>
            </a:r>
            <a:endParaRPr b="1">
              <a:solidFill>
                <a:srgbClr val="0174E1"/>
              </a:solidFill>
              <a:latin typeface="Calibri"/>
              <a:ea typeface="Calibri"/>
              <a:cs typeface="Calibri"/>
              <a:sym typeface="Calibri"/>
            </a:endParaRPr>
          </a:p>
        </p:txBody>
      </p:sp>
      <p:sp>
        <p:nvSpPr>
          <p:cNvPr id="177" name="Google Shape;177;p13"/>
          <p:cNvSpPr txBox="1"/>
          <p:nvPr/>
        </p:nvSpPr>
        <p:spPr>
          <a:xfrm>
            <a:off x="10239163" y="6428700"/>
            <a:ext cx="1863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Image source: </a:t>
            </a:r>
            <a:r>
              <a:rPr lang="en-US" u="sng">
                <a:solidFill>
                  <a:srgbClr val="FFFFFF"/>
                </a:solidFill>
                <a:latin typeface="Source Sans Pro"/>
                <a:ea typeface="Source Sans Pro"/>
                <a:cs typeface="Source Sans Pro"/>
                <a:sym typeface="Source Sans Pro"/>
                <a:hlinkClick r:id="rId4"/>
              </a:rPr>
              <a:t>Pixabay</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Source Sans Pro"/>
              <a:buNone/>
            </a:pPr>
            <a:r>
              <a:rPr lang="en-US"/>
              <a:t>Data Preparation</a:t>
            </a:r>
            <a:endParaRPr/>
          </a:p>
        </p:txBody>
      </p:sp>
      <p:graphicFrame>
        <p:nvGraphicFramePr>
          <p:cNvPr id="495" name="Google Shape;495;p22"/>
          <p:cNvGraphicFramePr/>
          <p:nvPr/>
        </p:nvGraphicFramePr>
        <p:xfrm>
          <a:off x="1382926" y="4371630"/>
          <a:ext cx="3000000" cy="3000000"/>
        </p:xfrm>
        <a:graphic>
          <a:graphicData uri="http://schemas.openxmlformats.org/drawingml/2006/table">
            <a:tbl>
              <a:tblPr bandRow="1" firstRow="1">
                <a:noFill/>
                <a:tableStyleId>{4555387F-5B5D-4F4A-BC56-8612B3BB59A4}</a:tableStyleId>
              </a:tblPr>
              <a:tblGrid>
                <a:gridCol w="2821000"/>
                <a:gridCol w="2347875"/>
                <a:gridCol w="3906100"/>
              </a:tblGrid>
              <a:tr h="397225">
                <a:tc>
                  <a:txBody>
                    <a:bodyPr/>
                    <a:lstStyle/>
                    <a:p>
                      <a:pPr indent="0" lvl="0" marL="0" marR="0" rtl="0" algn="l">
                        <a:spcBef>
                          <a:spcPts val="0"/>
                        </a:spcBef>
                        <a:spcAft>
                          <a:spcPts val="0"/>
                        </a:spcAft>
                        <a:buNone/>
                      </a:pPr>
                      <a:r>
                        <a:t/>
                      </a:r>
                      <a:endParaRPr sz="1900"/>
                    </a:p>
                  </a:txBody>
                  <a:tcPr marT="45725" marB="45725" marR="91450" marL="91450"/>
                </a:tc>
                <a:tc>
                  <a:txBody>
                    <a:bodyPr/>
                    <a:lstStyle/>
                    <a:p>
                      <a:pPr indent="0" lvl="0" marL="0" marR="0" rtl="0" algn="ctr">
                        <a:spcBef>
                          <a:spcPts val="0"/>
                        </a:spcBef>
                        <a:spcAft>
                          <a:spcPts val="0"/>
                        </a:spcAft>
                        <a:buNone/>
                      </a:pPr>
                      <a:r>
                        <a:rPr b="1" lang="en-US" sz="1900"/>
                        <a:t>COVID-19</a:t>
                      </a:r>
                      <a:endParaRPr sz="1700"/>
                    </a:p>
                  </a:txBody>
                  <a:tcPr marT="45725" marB="45725" marR="91450" marL="91450"/>
                </a:tc>
                <a:tc>
                  <a:txBody>
                    <a:bodyPr/>
                    <a:lstStyle/>
                    <a:p>
                      <a:pPr indent="0" lvl="0" marL="0" marR="0" rtl="0" algn="ctr">
                        <a:spcBef>
                          <a:spcPts val="0"/>
                        </a:spcBef>
                        <a:spcAft>
                          <a:spcPts val="0"/>
                        </a:spcAft>
                        <a:buNone/>
                      </a:pPr>
                      <a:r>
                        <a:rPr lang="en-US" sz="1900"/>
                        <a:t>Normal and Bacterial Pneumonia</a:t>
                      </a:r>
                      <a:endParaRPr sz="1700"/>
                    </a:p>
                  </a:txBody>
                  <a:tcPr marT="45725" marB="45725" marR="91450" marL="91450"/>
                </a:tc>
              </a:tr>
              <a:tr h="413125">
                <a:tc>
                  <a:txBody>
                    <a:bodyPr/>
                    <a:lstStyle/>
                    <a:p>
                      <a:pPr indent="0" lvl="0" marL="0" marR="0" rtl="0" algn="l">
                        <a:spcBef>
                          <a:spcPts val="0"/>
                        </a:spcBef>
                        <a:spcAft>
                          <a:spcPts val="0"/>
                        </a:spcAft>
                        <a:buNone/>
                      </a:pPr>
                      <a:r>
                        <a:rPr b="0" lang="en-US" sz="2000"/>
                        <a:t>Final number of images</a:t>
                      </a:r>
                      <a:endParaRPr sz="1800"/>
                    </a:p>
                  </a:txBody>
                  <a:tcPr marT="45725" marB="45725" marR="91450" marL="91450"/>
                </a:tc>
                <a:tc>
                  <a:txBody>
                    <a:bodyPr/>
                    <a:lstStyle/>
                    <a:p>
                      <a:pPr indent="0" lvl="0" marL="0" marR="0" rtl="0" algn="r">
                        <a:spcBef>
                          <a:spcPts val="0"/>
                        </a:spcBef>
                        <a:spcAft>
                          <a:spcPts val="0"/>
                        </a:spcAft>
                        <a:buNone/>
                      </a:pPr>
                      <a:r>
                        <a:rPr lang="en-US" sz="2000"/>
                        <a:t>479</a:t>
                      </a:r>
                      <a:endParaRPr sz="1800"/>
                    </a:p>
                  </a:txBody>
                  <a:tcPr marT="45725" marB="45725" marR="91450" marL="91450"/>
                </a:tc>
                <a:tc>
                  <a:txBody>
                    <a:bodyPr/>
                    <a:lstStyle/>
                    <a:p>
                      <a:pPr indent="0" lvl="0" marL="0" marR="0" rtl="0" algn="r">
                        <a:spcBef>
                          <a:spcPts val="0"/>
                        </a:spcBef>
                        <a:spcAft>
                          <a:spcPts val="0"/>
                        </a:spcAft>
                        <a:buNone/>
                      </a:pPr>
                      <a:r>
                        <a:rPr lang="en-US" sz="2000"/>
                        <a:t>490, for each class</a:t>
                      </a:r>
                      <a:endParaRPr sz="1800"/>
                    </a:p>
                  </a:txBody>
                  <a:tcPr marT="45725" marB="45725" marR="91450" marL="91450"/>
                </a:tc>
              </a:tr>
              <a:tr h="393275">
                <a:tc>
                  <a:txBody>
                    <a:bodyPr/>
                    <a:lstStyle/>
                    <a:p>
                      <a:pPr indent="0" lvl="1" marL="457200" marR="0" rtl="0" algn="l">
                        <a:spcBef>
                          <a:spcPts val="0"/>
                        </a:spcBef>
                        <a:spcAft>
                          <a:spcPts val="0"/>
                        </a:spcAft>
                        <a:buNone/>
                      </a:pPr>
                      <a:r>
                        <a:rPr b="0" lang="en-US" sz="1900" u="none" cap="none" strike="noStrike"/>
                        <a:t>Training</a:t>
                      </a:r>
                      <a:endParaRPr sz="1900"/>
                    </a:p>
                  </a:txBody>
                  <a:tcPr marT="45725" marB="45725" marR="91450" marL="91450">
                    <a:solidFill>
                      <a:srgbClr val="F2F2F2"/>
                    </a:solidFill>
                  </a:tcPr>
                </a:tc>
                <a:tc>
                  <a:txBody>
                    <a:bodyPr/>
                    <a:lstStyle/>
                    <a:p>
                      <a:pPr indent="0" lvl="1" marL="457200" marR="0" rtl="0" algn="r">
                        <a:spcBef>
                          <a:spcPts val="0"/>
                        </a:spcBef>
                        <a:spcAft>
                          <a:spcPts val="0"/>
                        </a:spcAft>
                        <a:buNone/>
                      </a:pPr>
                      <a:r>
                        <a:rPr lang="en-US" sz="1900" u="none" cap="none" strike="noStrike"/>
                        <a:t>382 (80%)</a:t>
                      </a:r>
                      <a:endParaRPr sz="1900"/>
                    </a:p>
                  </a:txBody>
                  <a:tcPr marT="45725" marB="45725" marR="91450" marL="91450">
                    <a:solidFill>
                      <a:srgbClr val="F2F2F2"/>
                    </a:solidFill>
                  </a:tcPr>
                </a:tc>
                <a:tc>
                  <a:txBody>
                    <a:bodyPr/>
                    <a:lstStyle/>
                    <a:p>
                      <a:pPr indent="0" lvl="1" marL="457200" marR="0" rtl="0" algn="r">
                        <a:spcBef>
                          <a:spcPts val="0"/>
                        </a:spcBef>
                        <a:spcAft>
                          <a:spcPts val="0"/>
                        </a:spcAft>
                        <a:buNone/>
                      </a:pPr>
                      <a:r>
                        <a:rPr lang="en-US" sz="1900" u="none" cap="none" strike="noStrike"/>
                        <a:t>392 (80%)</a:t>
                      </a:r>
                      <a:endParaRPr sz="1900"/>
                    </a:p>
                  </a:txBody>
                  <a:tcPr marT="45725" marB="45725" marR="91450" marL="91450">
                    <a:solidFill>
                      <a:srgbClr val="F2F2F2"/>
                    </a:solidFill>
                  </a:tcPr>
                </a:tc>
              </a:tr>
              <a:tr h="393275">
                <a:tc>
                  <a:txBody>
                    <a:bodyPr/>
                    <a:lstStyle/>
                    <a:p>
                      <a:pPr indent="0" lvl="1" marL="457200" marR="0" rtl="0" algn="l">
                        <a:spcBef>
                          <a:spcPts val="0"/>
                        </a:spcBef>
                        <a:spcAft>
                          <a:spcPts val="0"/>
                        </a:spcAft>
                        <a:buNone/>
                      </a:pPr>
                      <a:r>
                        <a:rPr b="0" lang="en-US" sz="1900" u="none" cap="none" strike="noStrike"/>
                        <a:t>Validation</a:t>
                      </a:r>
                      <a:endParaRPr sz="1900"/>
                    </a:p>
                  </a:txBody>
                  <a:tcPr marT="45725" marB="45725" marR="91450" marL="91450">
                    <a:solidFill>
                      <a:srgbClr val="F2F2F2"/>
                    </a:solidFill>
                  </a:tcPr>
                </a:tc>
                <a:tc>
                  <a:txBody>
                    <a:bodyPr/>
                    <a:lstStyle/>
                    <a:p>
                      <a:pPr indent="0" lvl="1" marL="457200" marR="0" rtl="0" algn="r">
                        <a:spcBef>
                          <a:spcPts val="0"/>
                        </a:spcBef>
                        <a:spcAft>
                          <a:spcPts val="0"/>
                        </a:spcAft>
                        <a:buNone/>
                      </a:pPr>
                      <a:r>
                        <a:rPr lang="en-US" sz="1900" u="none" cap="none" strike="noStrike"/>
                        <a:t>48 (10%)</a:t>
                      </a:r>
                      <a:endParaRPr sz="1900"/>
                    </a:p>
                  </a:txBody>
                  <a:tcPr marT="45725" marB="45725" marR="91450" marL="91450">
                    <a:solidFill>
                      <a:srgbClr val="F2F2F2"/>
                    </a:solidFill>
                  </a:tcPr>
                </a:tc>
                <a:tc>
                  <a:txBody>
                    <a:bodyPr/>
                    <a:lstStyle/>
                    <a:p>
                      <a:pPr indent="0" lvl="1" marL="457200" marR="0" rtl="0" algn="r">
                        <a:spcBef>
                          <a:spcPts val="0"/>
                        </a:spcBef>
                        <a:spcAft>
                          <a:spcPts val="0"/>
                        </a:spcAft>
                        <a:buNone/>
                      </a:pPr>
                      <a:r>
                        <a:rPr lang="en-US" sz="1900" u="none" cap="none" strike="noStrike"/>
                        <a:t>49 (10%)</a:t>
                      </a:r>
                      <a:endParaRPr sz="1900"/>
                    </a:p>
                  </a:txBody>
                  <a:tcPr marT="45725" marB="45725" marR="91450" marL="91450">
                    <a:solidFill>
                      <a:srgbClr val="F2F2F2"/>
                    </a:solidFill>
                  </a:tcPr>
                </a:tc>
              </a:tr>
              <a:tr h="393275">
                <a:tc>
                  <a:txBody>
                    <a:bodyPr/>
                    <a:lstStyle/>
                    <a:p>
                      <a:pPr indent="0" lvl="1" marL="457200" marR="0" rtl="0" algn="l">
                        <a:spcBef>
                          <a:spcPts val="0"/>
                        </a:spcBef>
                        <a:spcAft>
                          <a:spcPts val="0"/>
                        </a:spcAft>
                        <a:buNone/>
                      </a:pPr>
                      <a:r>
                        <a:rPr b="0" lang="en-US" sz="1900" u="none" cap="none" strike="noStrike"/>
                        <a:t>Test</a:t>
                      </a:r>
                      <a:endParaRPr sz="1900"/>
                    </a:p>
                  </a:txBody>
                  <a:tcPr marT="45725" marB="45725" marR="91450" marL="91450">
                    <a:solidFill>
                      <a:srgbClr val="F2F2F2"/>
                    </a:solidFill>
                  </a:tcPr>
                </a:tc>
                <a:tc>
                  <a:txBody>
                    <a:bodyPr/>
                    <a:lstStyle/>
                    <a:p>
                      <a:pPr indent="0" lvl="1" marL="457200" marR="0" rtl="0" algn="r">
                        <a:spcBef>
                          <a:spcPts val="0"/>
                        </a:spcBef>
                        <a:spcAft>
                          <a:spcPts val="0"/>
                        </a:spcAft>
                        <a:buNone/>
                      </a:pPr>
                      <a:r>
                        <a:rPr lang="en-US" sz="1900" u="none" cap="none" strike="noStrike"/>
                        <a:t>47 (10%)</a:t>
                      </a:r>
                      <a:endParaRPr sz="1900"/>
                    </a:p>
                  </a:txBody>
                  <a:tcPr marT="45725" marB="45725" marR="91450" marL="91450">
                    <a:solidFill>
                      <a:srgbClr val="F2F2F2"/>
                    </a:solidFill>
                  </a:tcPr>
                </a:tc>
                <a:tc>
                  <a:txBody>
                    <a:bodyPr/>
                    <a:lstStyle/>
                    <a:p>
                      <a:pPr indent="0" lvl="1" marL="457200" marR="0" rtl="0" algn="r">
                        <a:lnSpc>
                          <a:spcPct val="100000"/>
                        </a:lnSpc>
                        <a:spcBef>
                          <a:spcPts val="0"/>
                        </a:spcBef>
                        <a:spcAft>
                          <a:spcPts val="0"/>
                        </a:spcAft>
                        <a:buClr>
                          <a:schemeClr val="dk1"/>
                        </a:buClr>
                        <a:buSzPts val="1400"/>
                        <a:buFont typeface="Source Sans Pro"/>
                        <a:buNone/>
                      </a:pPr>
                      <a:r>
                        <a:rPr lang="en-US" sz="1900" u="none" cap="none" strike="noStrike"/>
                        <a:t>49 (10%)</a:t>
                      </a:r>
                      <a:endParaRPr sz="1900"/>
                    </a:p>
                  </a:txBody>
                  <a:tcPr marT="45725" marB="45725" marR="91450" marL="91450">
                    <a:solidFill>
                      <a:srgbClr val="F2F2F2"/>
                    </a:solidFill>
                  </a:tcPr>
                </a:tc>
              </a:tr>
            </a:tbl>
          </a:graphicData>
        </a:graphic>
      </p:graphicFrame>
      <p:pic>
        <p:nvPicPr>
          <p:cNvPr descr="Warning" id="496" name="Google Shape;496;p22"/>
          <p:cNvPicPr preferRelativeResize="0"/>
          <p:nvPr/>
        </p:nvPicPr>
        <p:blipFill rotWithShape="1">
          <a:blip r:embed="rId3">
            <a:alphaModFix/>
          </a:blip>
          <a:srcRect b="0" l="0" r="0" t="0"/>
          <a:stretch/>
        </p:blipFill>
        <p:spPr>
          <a:xfrm>
            <a:off x="756342" y="2277025"/>
            <a:ext cx="626575" cy="626575"/>
          </a:xfrm>
          <a:prstGeom prst="rect">
            <a:avLst/>
          </a:prstGeom>
          <a:noFill/>
          <a:ln>
            <a:noFill/>
          </a:ln>
        </p:spPr>
      </p:pic>
      <p:sp>
        <p:nvSpPr>
          <p:cNvPr id="497" name="Google Shape;497;p22"/>
          <p:cNvSpPr txBox="1"/>
          <p:nvPr/>
        </p:nvSpPr>
        <p:spPr>
          <a:xfrm>
            <a:off x="1455750" y="2241563"/>
            <a:ext cx="8109600" cy="6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900">
                <a:solidFill>
                  <a:schemeClr val="dk1"/>
                </a:solidFill>
                <a:latin typeface="Source Sans Pro"/>
                <a:ea typeface="Source Sans Pro"/>
                <a:cs typeface="Source Sans Pro"/>
                <a:sym typeface="Source Sans Pro"/>
              </a:rPr>
              <a:t>Data Leakage: </a:t>
            </a:r>
            <a:r>
              <a:rPr lang="en-US" sz="1900">
                <a:solidFill>
                  <a:schemeClr val="dk1"/>
                </a:solidFill>
                <a:latin typeface="Source Sans Pro"/>
                <a:ea typeface="Source Sans Pro"/>
                <a:cs typeface="Source Sans Pro"/>
                <a:sym typeface="Source Sans Pro"/>
              </a:rPr>
              <a:t>In order to prevent over-optimistic test set performance, we made sure that there is no patient overlap.</a:t>
            </a:r>
            <a:r>
              <a:rPr b="1" lang="en-US" sz="1900">
                <a:solidFill>
                  <a:schemeClr val="dk1"/>
                </a:solidFill>
                <a:latin typeface="Source Sans Pro"/>
                <a:ea typeface="Source Sans Pro"/>
                <a:cs typeface="Source Sans Pro"/>
                <a:sym typeface="Source Sans Pro"/>
              </a:rPr>
              <a:t> </a:t>
            </a:r>
            <a:endParaRPr sz="1350"/>
          </a:p>
        </p:txBody>
      </p:sp>
      <p:sp>
        <p:nvSpPr>
          <p:cNvPr id="498" name="Google Shape;498;p22"/>
          <p:cNvSpPr txBox="1"/>
          <p:nvPr/>
        </p:nvSpPr>
        <p:spPr>
          <a:xfrm>
            <a:off x="1455750" y="3345250"/>
            <a:ext cx="10039800" cy="584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1900">
                <a:solidFill>
                  <a:schemeClr val="dk1"/>
                </a:solidFill>
                <a:latin typeface="Source Sans Pro"/>
                <a:ea typeface="Source Sans Pro"/>
                <a:cs typeface="Source Sans Pro"/>
                <a:sym typeface="Source Sans Pro"/>
              </a:rPr>
              <a:t>Data Mismatch:</a:t>
            </a:r>
            <a:r>
              <a:rPr lang="en-US" sz="1900">
                <a:solidFill>
                  <a:schemeClr val="dk1"/>
                </a:solidFill>
                <a:latin typeface="Source Sans Pro"/>
                <a:ea typeface="Source Sans Pro"/>
                <a:cs typeface="Source Sans Pro"/>
                <a:sym typeface="Source Sans Pro"/>
              </a:rPr>
              <a:t> In the COVID-19 data source, the files came from different websites. We used stratified random sampling to ensure that each dataset </a:t>
            </a:r>
            <a:r>
              <a:rPr lang="en-US" sz="1900">
                <a:solidFill>
                  <a:schemeClr val="dk1"/>
                </a:solidFill>
                <a:latin typeface="Source Sans Pro"/>
                <a:ea typeface="Source Sans Pro"/>
                <a:cs typeface="Source Sans Pro"/>
                <a:sym typeface="Source Sans Pro"/>
              </a:rPr>
              <a:t>followed a </a:t>
            </a:r>
            <a:r>
              <a:rPr lang="en-US" sz="1900">
                <a:solidFill>
                  <a:schemeClr val="dk1"/>
                </a:solidFill>
                <a:latin typeface="Source Sans Pro"/>
                <a:ea typeface="Source Sans Pro"/>
                <a:cs typeface="Source Sans Pro"/>
                <a:sym typeface="Source Sans Pro"/>
              </a:rPr>
              <a:t>similar distribution.</a:t>
            </a:r>
            <a:endParaRPr sz="1900"/>
          </a:p>
        </p:txBody>
      </p:sp>
      <p:sp>
        <p:nvSpPr>
          <p:cNvPr id="499" name="Google Shape;499;p22"/>
          <p:cNvSpPr txBox="1"/>
          <p:nvPr>
            <p:ph idx="1" type="body"/>
          </p:nvPr>
        </p:nvSpPr>
        <p:spPr>
          <a:xfrm>
            <a:off x="838200" y="1569167"/>
            <a:ext cx="10515600" cy="453273"/>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2800"/>
              <a:buNone/>
            </a:pPr>
            <a:r>
              <a:rPr lang="en-US"/>
              <a:t>We fixed some problems during the data splitting.</a:t>
            </a:r>
            <a:endParaRPr/>
          </a:p>
          <a:p>
            <a:pPr indent="-50800" lvl="0" marL="228600" rtl="0" algn="l">
              <a:lnSpc>
                <a:spcPct val="80000"/>
              </a:lnSpc>
              <a:spcBef>
                <a:spcPts val="1000"/>
              </a:spcBef>
              <a:spcAft>
                <a:spcPts val="0"/>
              </a:spcAft>
              <a:buClr>
                <a:schemeClr val="dk1"/>
              </a:buClr>
              <a:buSzPts val="2800"/>
              <a:buNone/>
            </a:pPr>
            <a:r>
              <a:t/>
            </a:r>
            <a:endParaRPr/>
          </a:p>
        </p:txBody>
      </p:sp>
      <p:pic>
        <p:nvPicPr>
          <p:cNvPr descr="A picture containing drawing&#10;&#10;Description automatically generated" id="500" name="Google Shape;500;p22"/>
          <p:cNvPicPr preferRelativeResize="0"/>
          <p:nvPr/>
        </p:nvPicPr>
        <p:blipFill rotWithShape="1">
          <a:blip r:embed="rId4">
            <a:alphaModFix/>
          </a:blip>
          <a:srcRect b="2731" l="20399" r="25066" t="1781"/>
          <a:stretch/>
        </p:blipFill>
        <p:spPr>
          <a:xfrm>
            <a:off x="9745304" y="1322635"/>
            <a:ext cx="1608484" cy="1580955"/>
          </a:xfrm>
          <a:prstGeom prst="rect">
            <a:avLst/>
          </a:prstGeom>
          <a:noFill/>
          <a:ln>
            <a:noFill/>
          </a:ln>
        </p:spPr>
      </p:pic>
      <p:pic>
        <p:nvPicPr>
          <p:cNvPr descr="Warning" id="501" name="Google Shape;501;p22"/>
          <p:cNvPicPr preferRelativeResize="0"/>
          <p:nvPr/>
        </p:nvPicPr>
        <p:blipFill rotWithShape="1">
          <a:blip r:embed="rId3">
            <a:alphaModFix/>
          </a:blip>
          <a:srcRect b="0" l="0" r="0" t="0"/>
          <a:stretch/>
        </p:blipFill>
        <p:spPr>
          <a:xfrm>
            <a:off x="756342" y="3324325"/>
            <a:ext cx="626575" cy="62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3"/>
          <p:cNvSpPr txBox="1"/>
          <p:nvPr>
            <p:ph type="title"/>
          </p:nvPr>
        </p:nvSpPr>
        <p:spPr>
          <a:xfrm>
            <a:off x="838200" y="365125"/>
            <a:ext cx="9311100" cy="832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Source Sans Pro"/>
              <a:buNone/>
            </a:pPr>
            <a:r>
              <a:rPr lang="en-US"/>
              <a:t>Model Development </a:t>
            </a:r>
            <a:endParaRPr/>
          </a:p>
        </p:txBody>
      </p:sp>
      <p:sp>
        <p:nvSpPr>
          <p:cNvPr id="507" name="Google Shape;507;p23"/>
          <p:cNvSpPr txBox="1"/>
          <p:nvPr>
            <p:ph idx="1" type="body"/>
          </p:nvPr>
        </p:nvSpPr>
        <p:spPr>
          <a:xfrm>
            <a:off x="280825" y="2752375"/>
            <a:ext cx="11114700" cy="3573600"/>
          </a:xfrm>
          <a:prstGeom prst="rect">
            <a:avLst/>
          </a:prstGeom>
          <a:noFill/>
          <a:ln>
            <a:noFill/>
          </a:ln>
        </p:spPr>
        <p:txBody>
          <a:bodyPr anchorCtr="0" anchor="t" bIns="45700" lIns="91425" spcFirstLastPara="1" rIns="91425" wrap="square" tIns="45700">
            <a:noAutofit/>
          </a:bodyPr>
          <a:lstStyle/>
          <a:p>
            <a:pPr indent="0" lvl="0" marL="0" rtl="0" algn="l">
              <a:lnSpc>
                <a:spcPct val="135714"/>
              </a:lnSpc>
              <a:spcBef>
                <a:spcPts val="0"/>
              </a:spcBef>
              <a:spcAft>
                <a:spcPts val="0"/>
              </a:spcAft>
              <a:buClr>
                <a:schemeClr val="dk1"/>
              </a:buClr>
              <a:buSzPts val="1100"/>
              <a:buNone/>
            </a:pPr>
            <a:r>
              <a:t/>
            </a:r>
            <a:endParaRPr sz="2000"/>
          </a:p>
          <a:p>
            <a:pPr indent="0" lvl="0" marL="0" rtl="0" algn="ctr">
              <a:lnSpc>
                <a:spcPct val="135714"/>
              </a:lnSpc>
              <a:spcBef>
                <a:spcPts val="0"/>
              </a:spcBef>
              <a:spcAft>
                <a:spcPts val="0"/>
              </a:spcAft>
              <a:buClr>
                <a:schemeClr val="dk1"/>
              </a:buClr>
              <a:buSzPts val="1100"/>
              <a:buFont typeface="Arial"/>
              <a:buNone/>
            </a:pPr>
            <a:r>
              <a:rPr lang="en-US" sz="1100" u="sng">
                <a:solidFill>
                  <a:schemeClr val="hlink"/>
                </a:solidFill>
                <a:hlinkClick r:id="rId3"/>
              </a:rPr>
              <a:t>https://www.mdpi.com/2076-3417/10/9/3233/htm</a:t>
            </a:r>
            <a:endParaRPr sz="1050">
              <a:highlight>
                <a:srgbClr val="FFFFFE"/>
              </a:highlight>
            </a:endParaRPr>
          </a:p>
          <a:p>
            <a:pPr indent="-355600" lvl="0" marL="457200" rtl="0" algn="l">
              <a:lnSpc>
                <a:spcPct val="115000"/>
              </a:lnSpc>
              <a:spcBef>
                <a:spcPts val="0"/>
              </a:spcBef>
              <a:spcAft>
                <a:spcPts val="0"/>
              </a:spcAft>
              <a:buSzPts val="2000"/>
              <a:buChar char="•"/>
            </a:pPr>
            <a:r>
              <a:rPr lang="en-US" sz="1900"/>
              <a:t>Used </a:t>
            </a:r>
            <a:r>
              <a:rPr b="1" lang="en-US" sz="1900"/>
              <a:t>Transfer Learning</a:t>
            </a:r>
            <a:r>
              <a:rPr lang="en-US" sz="1900"/>
              <a:t> and adapted a pretrained model to our X-ray image classification task</a:t>
            </a:r>
            <a:r>
              <a:rPr lang="en-US" sz="1050">
                <a:solidFill>
                  <a:srgbClr val="1D1C1D"/>
                </a:solidFill>
                <a:highlight>
                  <a:srgbClr val="F8F8F8"/>
                </a:highlight>
              </a:rPr>
              <a:t>.</a:t>
            </a:r>
            <a:endParaRPr sz="1050">
              <a:solidFill>
                <a:srgbClr val="1D1C1D"/>
              </a:solidFill>
              <a:highlight>
                <a:srgbClr val="F8F8F8"/>
              </a:highlight>
            </a:endParaRPr>
          </a:p>
          <a:p>
            <a:pPr indent="-349250" lvl="0" marL="457200" rtl="0" algn="l">
              <a:lnSpc>
                <a:spcPct val="115000"/>
              </a:lnSpc>
              <a:spcBef>
                <a:spcPts val="0"/>
              </a:spcBef>
              <a:spcAft>
                <a:spcPts val="0"/>
              </a:spcAft>
              <a:buSzPts val="1900"/>
              <a:buChar char="•"/>
            </a:pPr>
            <a:r>
              <a:rPr lang="en-US" sz="1900"/>
              <a:t>The model outputs class probabilities for 3 classes: </a:t>
            </a:r>
            <a:r>
              <a:rPr b="1" lang="en-US" sz="1900"/>
              <a:t>COVID-19, Normal and Bacterial Pneumonia</a:t>
            </a:r>
            <a:endParaRPr b="1" sz="1050">
              <a:solidFill>
                <a:srgbClr val="1D1C1D"/>
              </a:solidFill>
              <a:highlight>
                <a:srgbClr val="F8F8F8"/>
              </a:highlight>
            </a:endParaRPr>
          </a:p>
          <a:p>
            <a:pPr indent="-355600" lvl="0" marL="457200" rtl="0" algn="l">
              <a:lnSpc>
                <a:spcPct val="115000"/>
              </a:lnSpc>
              <a:spcBef>
                <a:spcPts val="0"/>
              </a:spcBef>
              <a:spcAft>
                <a:spcPts val="0"/>
              </a:spcAft>
              <a:buSzPts val="2000"/>
              <a:buChar char="•"/>
            </a:pPr>
            <a:r>
              <a:rPr lang="en-US" sz="1900"/>
              <a:t>Used</a:t>
            </a:r>
            <a:r>
              <a:rPr b="1" lang="en-US" sz="1900"/>
              <a:t> DenseNet121</a:t>
            </a:r>
            <a:r>
              <a:rPr lang="en-US" sz="1900"/>
              <a:t> (</a:t>
            </a:r>
            <a:r>
              <a:rPr i="1" lang="en-US" sz="1400">
                <a:highlight>
                  <a:srgbClr val="FFFFFF"/>
                </a:highlight>
              </a:rPr>
              <a:t>Densely Connected Convolutional Networks</a:t>
            </a:r>
            <a:r>
              <a:rPr lang="en-US" sz="1900"/>
              <a:t>) pretrained on </a:t>
            </a:r>
            <a:r>
              <a:rPr b="1" lang="en-US" sz="1900"/>
              <a:t>NIHCC X-Ray dataset. </a:t>
            </a:r>
            <a:endParaRPr sz="1900"/>
          </a:p>
          <a:p>
            <a:pPr indent="-349250" lvl="0" marL="457200" rtl="0" algn="l">
              <a:lnSpc>
                <a:spcPct val="115000"/>
              </a:lnSpc>
              <a:spcBef>
                <a:spcPts val="0"/>
              </a:spcBef>
              <a:spcAft>
                <a:spcPts val="0"/>
              </a:spcAft>
              <a:buSzPts val="1900"/>
              <a:buChar char="•"/>
            </a:pPr>
            <a:r>
              <a:rPr lang="en-US" sz="1900"/>
              <a:t>Made the </a:t>
            </a:r>
            <a:r>
              <a:rPr b="1" lang="en-US" sz="1900"/>
              <a:t>last seven layers</a:t>
            </a:r>
            <a:r>
              <a:rPr lang="en-US" sz="1900"/>
              <a:t> trainable to fine tune on our dataset</a:t>
            </a:r>
            <a:endParaRPr sz="1900"/>
          </a:p>
          <a:p>
            <a:pPr indent="-349250" lvl="0" marL="457200" rtl="0" algn="l">
              <a:lnSpc>
                <a:spcPct val="115000"/>
              </a:lnSpc>
              <a:spcBef>
                <a:spcPts val="0"/>
              </a:spcBef>
              <a:spcAft>
                <a:spcPts val="0"/>
              </a:spcAft>
              <a:buSzPts val="1900"/>
              <a:buFont typeface="Source Sans Pro"/>
              <a:buChar char="•"/>
            </a:pPr>
            <a:r>
              <a:rPr lang="en-US" sz="1900"/>
              <a:t>Added custom top layers</a:t>
            </a:r>
            <a:endParaRPr sz="1900"/>
          </a:p>
          <a:p>
            <a:pPr indent="-349250" lvl="1" marL="1371600" rtl="0" algn="l">
              <a:spcBef>
                <a:spcPts val="1000"/>
              </a:spcBef>
              <a:spcAft>
                <a:spcPts val="0"/>
              </a:spcAft>
              <a:buSzPts val="1900"/>
              <a:buChar char="•"/>
            </a:pPr>
            <a:r>
              <a:rPr lang="en-US" sz="1900"/>
              <a:t>A </a:t>
            </a:r>
            <a:r>
              <a:rPr b="1" lang="en-US" sz="1900"/>
              <a:t>GlobalAveragePooling2D</a:t>
            </a:r>
            <a:r>
              <a:rPr lang="en-US" sz="1900"/>
              <a:t> layer to get the average of the last convolution layers from DenseNet121</a:t>
            </a:r>
            <a:endParaRPr sz="950">
              <a:solidFill>
                <a:srgbClr val="555555"/>
              </a:solidFill>
              <a:highlight>
                <a:srgbClr val="FFFFFF"/>
              </a:highlight>
            </a:endParaRPr>
          </a:p>
          <a:p>
            <a:pPr indent="-349250" lvl="1" marL="1371600" rtl="0" algn="l">
              <a:spcBef>
                <a:spcPts val="1000"/>
              </a:spcBef>
              <a:spcAft>
                <a:spcPts val="0"/>
              </a:spcAft>
              <a:buSzPts val="1900"/>
              <a:buChar char="•"/>
            </a:pPr>
            <a:r>
              <a:rPr lang="en-US" sz="1900"/>
              <a:t>A </a:t>
            </a:r>
            <a:r>
              <a:rPr b="1" lang="en-US" sz="1900"/>
              <a:t>Dense</a:t>
            </a:r>
            <a:r>
              <a:rPr lang="en-US" sz="1900"/>
              <a:t> layer of three outputs with </a:t>
            </a:r>
            <a:r>
              <a:rPr b="1" lang="en-US" sz="1900"/>
              <a:t>sigmoid activation</a:t>
            </a:r>
            <a:r>
              <a:rPr lang="en-US" sz="1900"/>
              <a:t> to get the prediction for each of our classes.</a:t>
            </a:r>
            <a:endParaRPr sz="1900"/>
          </a:p>
          <a:p>
            <a:pPr indent="0" lvl="0" marL="0" rtl="0" algn="l">
              <a:spcBef>
                <a:spcPts val="1000"/>
              </a:spcBef>
              <a:spcAft>
                <a:spcPts val="0"/>
              </a:spcAft>
              <a:buNone/>
            </a:pPr>
            <a:r>
              <a:t/>
            </a:r>
            <a:endParaRPr sz="1900"/>
          </a:p>
        </p:txBody>
      </p:sp>
      <p:pic>
        <p:nvPicPr>
          <p:cNvPr id="508" name="Google Shape;508;p23"/>
          <p:cNvPicPr preferRelativeResize="0"/>
          <p:nvPr/>
        </p:nvPicPr>
        <p:blipFill>
          <a:blip r:embed="rId4">
            <a:alphaModFix/>
          </a:blip>
          <a:stretch>
            <a:fillRect/>
          </a:stretch>
        </p:blipFill>
        <p:spPr>
          <a:xfrm>
            <a:off x="2569300" y="1123675"/>
            <a:ext cx="6566204" cy="1992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2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Model Training</a:t>
            </a:r>
            <a:endParaRPr/>
          </a:p>
        </p:txBody>
      </p:sp>
      <p:sp>
        <p:nvSpPr>
          <p:cNvPr id="514" name="Google Shape;514;p24"/>
          <p:cNvSpPr txBox="1"/>
          <p:nvPr>
            <p:ph idx="1" type="body"/>
          </p:nvPr>
        </p:nvSpPr>
        <p:spPr>
          <a:xfrm>
            <a:off x="838200" y="1522000"/>
            <a:ext cx="10515600" cy="46548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The model was generated</a:t>
            </a:r>
            <a:r>
              <a:rPr lang="en-US"/>
              <a:t> </a:t>
            </a:r>
            <a:r>
              <a:rPr lang="en-US"/>
              <a:t>using the </a:t>
            </a:r>
            <a:r>
              <a:rPr b="1" lang="en-US">
                <a:solidFill>
                  <a:srgbClr val="E69138"/>
                </a:solidFill>
              </a:rPr>
              <a:t>AWS SageMaker</a:t>
            </a:r>
            <a:r>
              <a:rPr lang="en-US"/>
              <a:t> service.</a:t>
            </a:r>
            <a:endParaRPr/>
          </a:p>
          <a:p>
            <a:pPr indent="-342900" lvl="0" marL="457200" rtl="0" algn="l">
              <a:spcBef>
                <a:spcPts val="1000"/>
              </a:spcBef>
              <a:spcAft>
                <a:spcPts val="0"/>
              </a:spcAft>
              <a:buSzPts val="1800"/>
              <a:buChar char="●"/>
            </a:pPr>
            <a:r>
              <a:rPr lang="en-US"/>
              <a:t>T</a:t>
            </a:r>
            <a:r>
              <a:rPr lang="en-US"/>
              <a:t>rained on ml.p2.xlarge instance with following hyperparameters:</a:t>
            </a:r>
            <a:endParaRPr/>
          </a:p>
          <a:p>
            <a:pPr indent="-342900" lvl="1" marL="914400" rtl="0" algn="l">
              <a:spcBef>
                <a:spcPts val="1000"/>
              </a:spcBef>
              <a:spcAft>
                <a:spcPts val="0"/>
              </a:spcAft>
              <a:buSzPts val="1800"/>
              <a:buChar char="○"/>
            </a:pPr>
            <a:r>
              <a:rPr lang="en-US"/>
              <a:t>Optimizer: Adam</a:t>
            </a:r>
            <a:endParaRPr/>
          </a:p>
          <a:p>
            <a:pPr indent="-342900" lvl="1" marL="914400" rtl="0" algn="l">
              <a:spcBef>
                <a:spcPts val="1000"/>
              </a:spcBef>
              <a:spcAft>
                <a:spcPts val="0"/>
              </a:spcAft>
              <a:buSzPts val="1800"/>
              <a:buChar char="○"/>
            </a:pPr>
            <a:r>
              <a:rPr lang="en-US"/>
              <a:t>Learning rate: 0.0001</a:t>
            </a:r>
            <a:endParaRPr/>
          </a:p>
          <a:p>
            <a:pPr indent="-342900" lvl="1" marL="914400" rtl="0" algn="l">
              <a:spcBef>
                <a:spcPts val="1000"/>
              </a:spcBef>
              <a:spcAft>
                <a:spcPts val="0"/>
              </a:spcAft>
              <a:buSzPts val="1800"/>
              <a:buChar char="○"/>
            </a:pPr>
            <a:r>
              <a:rPr lang="en-US"/>
              <a:t>Batch size: 32</a:t>
            </a:r>
            <a:endParaRPr/>
          </a:p>
          <a:p>
            <a:pPr indent="-342900" lvl="1" marL="914400" rtl="0" algn="l">
              <a:spcBef>
                <a:spcPts val="1000"/>
              </a:spcBef>
              <a:spcAft>
                <a:spcPts val="0"/>
              </a:spcAft>
              <a:buSzPts val="1800"/>
              <a:buChar char="○"/>
            </a:pPr>
            <a:r>
              <a:rPr lang="en-US"/>
              <a:t>Input Shape: (256,256,3)</a:t>
            </a:r>
            <a:endParaRPr/>
          </a:p>
          <a:p>
            <a:pPr indent="-342900" lvl="1" marL="914400" rtl="0" algn="l">
              <a:spcBef>
                <a:spcPts val="1000"/>
              </a:spcBef>
              <a:spcAft>
                <a:spcPts val="0"/>
              </a:spcAft>
              <a:buSzPts val="1800"/>
              <a:buChar char="○"/>
            </a:pPr>
            <a:r>
              <a:rPr lang="en-US"/>
              <a:t>Number of epochs: 25</a:t>
            </a:r>
            <a:endParaRPr/>
          </a:p>
          <a:p>
            <a:pPr indent="-342900" lvl="0" marL="457200" rtl="0" algn="l">
              <a:spcBef>
                <a:spcPts val="1000"/>
              </a:spcBef>
              <a:spcAft>
                <a:spcPts val="0"/>
              </a:spcAft>
              <a:buSzPts val="1800"/>
              <a:buChar char="●"/>
            </a:pPr>
            <a:r>
              <a:rPr lang="en-US"/>
              <a:t>The values of hyperparameters were tuned to a separate holdout validation set.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Augmentations</a:t>
            </a:r>
            <a:endParaRPr/>
          </a:p>
        </p:txBody>
      </p:sp>
      <p:sp>
        <p:nvSpPr>
          <p:cNvPr id="520" name="Google Shape;520;p25"/>
          <p:cNvSpPr txBox="1"/>
          <p:nvPr>
            <p:ph idx="1" type="body"/>
          </p:nvPr>
        </p:nvSpPr>
        <p:spPr>
          <a:xfrm>
            <a:off x="665100" y="1596250"/>
            <a:ext cx="10688700" cy="4580400"/>
          </a:xfrm>
          <a:prstGeom prst="rect">
            <a:avLst/>
          </a:prstGeom>
        </p:spPr>
        <p:txBody>
          <a:bodyPr anchorCtr="0" anchor="t" bIns="45700" lIns="91425" spcFirstLastPara="1" rIns="91425" wrap="square" tIns="45700">
            <a:noAutofit/>
          </a:bodyPr>
          <a:lstStyle/>
          <a:p>
            <a:pPr indent="-342900" lvl="0" marL="457200" rtl="0" algn="just">
              <a:spcBef>
                <a:spcPts val="1000"/>
              </a:spcBef>
              <a:spcAft>
                <a:spcPts val="0"/>
              </a:spcAft>
              <a:buSzPts val="1800"/>
              <a:buChar char="●"/>
            </a:pPr>
            <a:r>
              <a:rPr lang="en-US"/>
              <a:t>Data augmentations were used through Keras’ ImageDataGenerator. </a:t>
            </a:r>
            <a:endParaRPr/>
          </a:p>
          <a:p>
            <a:pPr indent="-342900" lvl="0" marL="457200" rtl="0" algn="just">
              <a:spcBef>
                <a:spcPts val="1000"/>
              </a:spcBef>
              <a:spcAft>
                <a:spcPts val="0"/>
              </a:spcAft>
              <a:buSzPts val="1800"/>
              <a:buChar char="●"/>
            </a:pPr>
            <a:r>
              <a:rPr lang="en-US"/>
              <a:t>It was used to reflect real world variations in X-ray data, in order to make the model generalize well.</a:t>
            </a:r>
            <a:endParaRPr/>
          </a:p>
          <a:p>
            <a:pPr indent="-342900" lvl="0" marL="457200" rtl="0" algn="just">
              <a:spcBef>
                <a:spcPts val="1000"/>
              </a:spcBef>
              <a:spcAft>
                <a:spcPts val="0"/>
              </a:spcAft>
              <a:buSzPts val="1800"/>
              <a:buChar char="●"/>
            </a:pPr>
            <a:r>
              <a:rPr lang="en-US"/>
              <a:t>Augmentations were selected such that they do not change the original label.</a:t>
            </a:r>
            <a:endParaRPr/>
          </a:p>
          <a:p>
            <a:pPr indent="-342900" lvl="0" marL="457200" rtl="0" algn="just">
              <a:spcBef>
                <a:spcPts val="1000"/>
              </a:spcBef>
              <a:spcAft>
                <a:spcPts val="0"/>
              </a:spcAft>
              <a:buSzPts val="1800"/>
              <a:buChar char="●"/>
            </a:pPr>
            <a:r>
              <a:rPr lang="en-US"/>
              <a:t>Augmentations used:</a:t>
            </a:r>
            <a:endParaRPr/>
          </a:p>
          <a:p>
            <a:pPr indent="-342900" lvl="0" marL="914400" rtl="0" algn="just">
              <a:spcBef>
                <a:spcPts val="0"/>
              </a:spcBef>
              <a:spcAft>
                <a:spcPts val="0"/>
              </a:spcAft>
              <a:buSzPts val="1800"/>
              <a:buChar char="○"/>
            </a:pPr>
            <a:r>
              <a:rPr lang="en-US"/>
              <a:t>Adding rotation (0-3 degrees)</a:t>
            </a:r>
            <a:endParaRPr/>
          </a:p>
          <a:p>
            <a:pPr indent="-342900" lvl="0" marL="914400" rtl="0" algn="just">
              <a:spcBef>
                <a:spcPts val="0"/>
              </a:spcBef>
              <a:spcAft>
                <a:spcPts val="0"/>
              </a:spcAft>
              <a:buSzPts val="1800"/>
              <a:buChar char="○"/>
            </a:pPr>
            <a:r>
              <a:rPr lang="en-US"/>
              <a:t>Adjusting brightness</a:t>
            </a:r>
            <a:endParaRPr/>
          </a:p>
          <a:p>
            <a:pPr indent="-342900" lvl="0" marL="914400" rtl="0" algn="just">
              <a:spcBef>
                <a:spcPts val="0"/>
              </a:spcBef>
              <a:spcAft>
                <a:spcPts val="0"/>
              </a:spcAft>
              <a:buSzPts val="1800"/>
              <a:buChar char="○"/>
            </a:pPr>
            <a:r>
              <a:rPr lang="en-US"/>
              <a:t>Slightly shifting x-ray with respect to image (about 0.05 of image size)</a:t>
            </a:r>
            <a:endParaRPr/>
          </a:p>
          <a:p>
            <a:pPr indent="0" lvl="0" marL="0" rtl="0" algn="just">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 Metrics</a:t>
            </a:r>
            <a:endParaRPr/>
          </a:p>
        </p:txBody>
      </p:sp>
      <p:sp>
        <p:nvSpPr>
          <p:cNvPr id="526" name="Google Shape;526;p26"/>
          <p:cNvSpPr txBox="1"/>
          <p:nvPr>
            <p:ph idx="1" type="body"/>
          </p:nvPr>
        </p:nvSpPr>
        <p:spPr>
          <a:xfrm>
            <a:off x="838200" y="1486200"/>
            <a:ext cx="10515600" cy="50496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sz="2700"/>
              <a:t>Evaluation metrics needs to be carefully chosen in case of medical applications due to their high impact in decisions.</a:t>
            </a:r>
            <a:endParaRPr sz="2700"/>
          </a:p>
          <a:p>
            <a:pPr indent="0" lvl="0" marL="0" rtl="0" algn="just">
              <a:spcBef>
                <a:spcPts val="1000"/>
              </a:spcBef>
              <a:spcAft>
                <a:spcPts val="0"/>
              </a:spcAft>
              <a:buNone/>
            </a:pPr>
            <a:r>
              <a:rPr lang="en-US" sz="2700"/>
              <a:t>We looked at following metrics besides accuracy:</a:t>
            </a:r>
            <a:endParaRPr sz="2700"/>
          </a:p>
          <a:p>
            <a:pPr indent="-400050" lvl="0" marL="457200" rtl="0" algn="just">
              <a:spcBef>
                <a:spcPts val="1000"/>
              </a:spcBef>
              <a:spcAft>
                <a:spcPts val="0"/>
              </a:spcAft>
              <a:buSzPts val="2700"/>
              <a:buChar char="●"/>
            </a:pPr>
            <a:r>
              <a:rPr b="1" lang="en-US" sz="2700"/>
              <a:t>Sensitivity:</a:t>
            </a:r>
            <a:r>
              <a:rPr lang="en-US" sz="2700"/>
              <a:t> Probability that model predicts positive if a patient actually has the disease.</a:t>
            </a:r>
            <a:endParaRPr sz="2700"/>
          </a:p>
          <a:p>
            <a:pPr indent="-400050" lvl="0" marL="457200" rtl="0" algn="just">
              <a:spcBef>
                <a:spcPts val="0"/>
              </a:spcBef>
              <a:spcAft>
                <a:spcPts val="0"/>
              </a:spcAft>
              <a:buSzPts val="2700"/>
              <a:buChar char="●"/>
            </a:pPr>
            <a:r>
              <a:rPr b="1" lang="en-US" sz="2700"/>
              <a:t>Specificity:</a:t>
            </a:r>
            <a:r>
              <a:rPr lang="en-US" sz="2700"/>
              <a:t> Probability that model predicts negative if </a:t>
            </a:r>
            <a:r>
              <a:rPr lang="en-US" sz="2700"/>
              <a:t>a patient </a:t>
            </a:r>
            <a:r>
              <a:rPr lang="en-US" sz="2700"/>
              <a:t>actually does not have the disease.</a:t>
            </a:r>
            <a:endParaRPr sz="2700"/>
          </a:p>
          <a:p>
            <a:pPr indent="-400050" lvl="0" marL="457200" rtl="0" algn="just">
              <a:spcBef>
                <a:spcPts val="0"/>
              </a:spcBef>
              <a:spcAft>
                <a:spcPts val="0"/>
              </a:spcAft>
              <a:buSzPts val="2700"/>
              <a:buChar char="●"/>
            </a:pPr>
            <a:r>
              <a:rPr b="1" lang="en-US" sz="2700"/>
              <a:t>Positive Predictive Value (PPV):</a:t>
            </a:r>
            <a:r>
              <a:rPr lang="en-US" sz="2700"/>
              <a:t> Probability that the patient actually has the disease given the model predicted positive.</a:t>
            </a:r>
            <a:endParaRPr sz="2700"/>
          </a:p>
          <a:p>
            <a:pPr indent="-400050" lvl="0" marL="457200" rtl="0" algn="just">
              <a:spcBef>
                <a:spcPts val="0"/>
              </a:spcBef>
              <a:spcAft>
                <a:spcPts val="0"/>
              </a:spcAft>
              <a:buSzPts val="2700"/>
              <a:buChar char="●"/>
            </a:pPr>
            <a:r>
              <a:rPr b="1" lang="en-US" sz="2700"/>
              <a:t>Negative Predictive Value (NPV):</a:t>
            </a:r>
            <a:r>
              <a:rPr lang="en-US" sz="2700"/>
              <a:t> </a:t>
            </a:r>
            <a:r>
              <a:rPr lang="en-US" sz="2700"/>
              <a:t>Probability that patient is actually disease free given the model predicted negative.</a:t>
            </a:r>
            <a:endParaRPr sz="2700"/>
          </a:p>
          <a:p>
            <a:pPr indent="0" lvl="0" marL="0" rtl="0" algn="just">
              <a:spcBef>
                <a:spcPts val="1000"/>
              </a:spcBef>
              <a:spcAft>
                <a:spcPts val="0"/>
              </a:spcAft>
              <a:buNone/>
            </a:pPr>
            <a:r>
              <a:t/>
            </a:r>
            <a:endParaRPr sz="2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Model Performance</a:t>
            </a:r>
            <a:endParaRPr/>
          </a:p>
        </p:txBody>
      </p:sp>
      <p:sp>
        <p:nvSpPr>
          <p:cNvPr id="532" name="Google Shape;532;p27"/>
          <p:cNvSpPr txBox="1"/>
          <p:nvPr/>
        </p:nvSpPr>
        <p:spPr>
          <a:xfrm>
            <a:off x="838200" y="1575725"/>
            <a:ext cx="9744300" cy="47274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1"/>
              </a:buClr>
              <a:buSzPts val="2400"/>
              <a:buFont typeface="Source Sans Pro"/>
              <a:buChar char="●"/>
            </a:pPr>
            <a:r>
              <a:rPr lang="en-US" sz="2400">
                <a:solidFill>
                  <a:schemeClr val="dk1"/>
                </a:solidFill>
                <a:latin typeface="Source Sans Pro"/>
                <a:ea typeface="Source Sans Pro"/>
                <a:cs typeface="Source Sans Pro"/>
                <a:sym typeface="Source Sans Pro"/>
              </a:rPr>
              <a:t>The model development was done to optimize the above mentioned metrics as these makes the algorithm more reliable.</a:t>
            </a:r>
            <a:endParaRPr sz="2400">
              <a:solidFill>
                <a:schemeClr val="dk1"/>
              </a:solidFill>
              <a:latin typeface="Source Sans Pro"/>
              <a:ea typeface="Source Sans Pro"/>
              <a:cs typeface="Source Sans Pro"/>
              <a:sym typeface="Source Sans Pro"/>
            </a:endParaRPr>
          </a:p>
          <a:p>
            <a:pPr indent="-381000" lvl="0" marL="457200" rtl="0" algn="l">
              <a:lnSpc>
                <a:spcPct val="150000"/>
              </a:lnSpc>
              <a:spcBef>
                <a:spcPts val="0"/>
              </a:spcBef>
              <a:spcAft>
                <a:spcPts val="0"/>
              </a:spcAft>
              <a:buClr>
                <a:schemeClr val="dk1"/>
              </a:buClr>
              <a:buSzPts val="2400"/>
              <a:buFont typeface="Source Sans Pro"/>
              <a:buChar char="●"/>
            </a:pPr>
            <a:r>
              <a:rPr lang="en-US" sz="2400">
                <a:solidFill>
                  <a:schemeClr val="dk1"/>
                </a:solidFill>
                <a:latin typeface="Source Sans Pro"/>
                <a:ea typeface="Source Sans Pro"/>
                <a:cs typeface="Source Sans Pro"/>
                <a:sym typeface="Source Sans Pro"/>
              </a:rPr>
              <a:t>The following performance results were obtained with the final model:</a:t>
            </a:r>
            <a:endParaRPr sz="2400">
              <a:solidFill>
                <a:schemeClr val="dk1"/>
              </a:solidFill>
              <a:latin typeface="Source Sans Pro"/>
              <a:ea typeface="Source Sans Pro"/>
              <a:cs typeface="Source Sans Pro"/>
              <a:sym typeface="Source Sans Pro"/>
            </a:endParaRPr>
          </a:p>
          <a:p>
            <a:pPr indent="-381000" lvl="1" marL="914400" rtl="0" algn="l">
              <a:lnSpc>
                <a:spcPct val="150000"/>
              </a:lnSpc>
              <a:spcBef>
                <a:spcPts val="0"/>
              </a:spcBef>
              <a:spcAft>
                <a:spcPts val="0"/>
              </a:spcAft>
              <a:buClr>
                <a:schemeClr val="dk1"/>
              </a:buClr>
              <a:buSzPts val="2400"/>
              <a:buFont typeface="Source Sans Pro"/>
              <a:buChar char="○"/>
            </a:pPr>
            <a:r>
              <a:rPr lang="en-US" sz="2400">
                <a:solidFill>
                  <a:schemeClr val="dk1"/>
                </a:solidFill>
                <a:latin typeface="Source Sans Pro"/>
                <a:ea typeface="Source Sans Pro"/>
                <a:cs typeface="Source Sans Pro"/>
                <a:sym typeface="Source Sans Pro"/>
              </a:rPr>
              <a:t>Overall model accuracy on training set: 0.9989</a:t>
            </a:r>
            <a:endParaRPr sz="2400">
              <a:solidFill>
                <a:schemeClr val="dk1"/>
              </a:solidFill>
              <a:latin typeface="Source Sans Pro"/>
              <a:ea typeface="Source Sans Pro"/>
              <a:cs typeface="Source Sans Pro"/>
              <a:sym typeface="Source Sans Pro"/>
            </a:endParaRPr>
          </a:p>
          <a:p>
            <a:pPr indent="-381000" lvl="1" marL="914400" rtl="0" algn="l">
              <a:lnSpc>
                <a:spcPct val="150000"/>
              </a:lnSpc>
              <a:spcBef>
                <a:spcPts val="0"/>
              </a:spcBef>
              <a:spcAft>
                <a:spcPts val="0"/>
              </a:spcAft>
              <a:buClr>
                <a:schemeClr val="dk1"/>
              </a:buClr>
              <a:buSzPts val="2400"/>
              <a:buFont typeface="Source Sans Pro"/>
              <a:buChar char="○"/>
            </a:pPr>
            <a:r>
              <a:rPr lang="en-US" sz="2400">
                <a:solidFill>
                  <a:schemeClr val="dk1"/>
                </a:solidFill>
                <a:latin typeface="Source Sans Pro"/>
                <a:ea typeface="Source Sans Pro"/>
                <a:cs typeface="Source Sans Pro"/>
                <a:sym typeface="Source Sans Pro"/>
              </a:rPr>
              <a:t>Overall model accuracy on validation set: 0.9795</a:t>
            </a:r>
            <a:endParaRPr sz="2400">
              <a:solidFill>
                <a:schemeClr val="dk1"/>
              </a:solidFill>
              <a:latin typeface="Source Sans Pro"/>
              <a:ea typeface="Source Sans Pro"/>
              <a:cs typeface="Source Sans Pro"/>
              <a:sym typeface="Source Sans Pro"/>
            </a:endParaRPr>
          </a:p>
          <a:p>
            <a:pPr indent="-381000" lvl="1" marL="914400" rtl="0" algn="l">
              <a:lnSpc>
                <a:spcPct val="150000"/>
              </a:lnSpc>
              <a:spcBef>
                <a:spcPts val="0"/>
              </a:spcBef>
              <a:spcAft>
                <a:spcPts val="0"/>
              </a:spcAft>
              <a:buClr>
                <a:schemeClr val="dk1"/>
              </a:buClr>
              <a:buSzPts val="2400"/>
              <a:buFont typeface="Source Sans Pro"/>
              <a:buChar char="○"/>
            </a:pPr>
            <a:r>
              <a:rPr lang="en-US" sz="2400">
                <a:solidFill>
                  <a:schemeClr val="dk1"/>
                </a:solidFill>
                <a:latin typeface="Source Sans Pro"/>
                <a:ea typeface="Source Sans Pro"/>
                <a:cs typeface="Source Sans Pro"/>
                <a:sym typeface="Source Sans Pro"/>
              </a:rPr>
              <a:t>Overall model accuracy on training set: 0.9655</a:t>
            </a:r>
            <a:endParaRPr sz="2400">
              <a:solidFill>
                <a:schemeClr val="dk1"/>
              </a:solidFill>
              <a:latin typeface="Source Sans Pro"/>
              <a:ea typeface="Source Sans Pro"/>
              <a:cs typeface="Source Sans Pro"/>
              <a:sym typeface="Source Sans Pro"/>
            </a:endParaRPr>
          </a:p>
          <a:p>
            <a:pPr indent="-381000" lvl="0" marL="457200" rtl="0" algn="l">
              <a:lnSpc>
                <a:spcPct val="150000"/>
              </a:lnSpc>
              <a:spcBef>
                <a:spcPts val="0"/>
              </a:spcBef>
              <a:spcAft>
                <a:spcPts val="0"/>
              </a:spcAft>
              <a:buClr>
                <a:schemeClr val="dk1"/>
              </a:buClr>
              <a:buSzPts val="2400"/>
              <a:buFont typeface="Source Sans Pro"/>
              <a:buChar char="●"/>
            </a:pPr>
            <a:r>
              <a:rPr lang="en-US" sz="2400">
                <a:solidFill>
                  <a:schemeClr val="dk1"/>
                </a:solidFill>
                <a:latin typeface="Source Sans Pro"/>
                <a:ea typeface="Source Sans Pro"/>
                <a:cs typeface="Source Sans Pro"/>
                <a:sym typeface="Source Sans Pro"/>
              </a:rPr>
              <a:t>Our model had a high level of accuracy for images not previously seen.</a:t>
            </a:r>
            <a:endParaRPr sz="2400">
              <a:solidFill>
                <a:schemeClr val="dk1"/>
              </a:solidFill>
              <a:latin typeface="Source Sans Pro"/>
              <a:ea typeface="Source Sans Pro"/>
              <a:cs typeface="Source Sans Pro"/>
              <a:sym typeface="Source Sans Pro"/>
            </a:endParaRPr>
          </a:p>
          <a:p>
            <a:pPr indent="0" lvl="0" marL="0" rtl="0" algn="l">
              <a:lnSpc>
                <a:spcPct val="115000"/>
              </a:lnSpc>
              <a:spcBef>
                <a:spcPts val="1000"/>
              </a:spcBef>
              <a:spcAft>
                <a:spcPts val="1000"/>
              </a:spcAft>
              <a:buNone/>
            </a:pPr>
            <a:r>
              <a:t/>
            </a:r>
            <a:endParaRPr sz="2000">
              <a:solidFill>
                <a:schemeClr val="dk1"/>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Model Performance</a:t>
            </a:r>
            <a:endParaRPr/>
          </a:p>
        </p:txBody>
      </p:sp>
      <p:sp>
        <p:nvSpPr>
          <p:cNvPr id="538" name="Google Shape;538;p28"/>
          <p:cNvSpPr txBox="1"/>
          <p:nvPr/>
        </p:nvSpPr>
        <p:spPr>
          <a:xfrm>
            <a:off x="626700" y="5228550"/>
            <a:ext cx="10367400" cy="8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Source Sans Pro"/>
                <a:ea typeface="Source Sans Pro"/>
                <a:cs typeface="Source Sans Pro"/>
                <a:sym typeface="Source Sans Pro"/>
              </a:rPr>
              <a:t>The results show that the model is in good shape and able to generalize well on images that it has never seen before.</a:t>
            </a:r>
            <a:endParaRPr sz="2200">
              <a:latin typeface="Source Sans Pro"/>
              <a:ea typeface="Source Sans Pro"/>
              <a:cs typeface="Source Sans Pro"/>
              <a:sym typeface="Source Sans Pro"/>
            </a:endParaRPr>
          </a:p>
        </p:txBody>
      </p:sp>
      <p:sp>
        <p:nvSpPr>
          <p:cNvPr id="539" name="Google Shape;539;p28"/>
          <p:cNvSpPr txBox="1"/>
          <p:nvPr/>
        </p:nvSpPr>
        <p:spPr>
          <a:xfrm>
            <a:off x="447650" y="1647350"/>
            <a:ext cx="10797300" cy="8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latin typeface="Source Sans Pro"/>
                <a:ea typeface="Source Sans Pro"/>
                <a:cs typeface="Source Sans Pro"/>
                <a:sym typeface="Source Sans Pro"/>
              </a:rPr>
              <a:t>The detailed model performance on test set is being summarized in the following table:</a:t>
            </a:r>
            <a:endParaRPr sz="2300">
              <a:latin typeface="Source Sans Pro"/>
              <a:ea typeface="Source Sans Pro"/>
              <a:cs typeface="Source Sans Pro"/>
              <a:sym typeface="Source Sans Pro"/>
            </a:endParaRPr>
          </a:p>
        </p:txBody>
      </p:sp>
      <p:graphicFrame>
        <p:nvGraphicFramePr>
          <p:cNvPr id="540" name="Google Shape;540;p28"/>
          <p:cNvGraphicFramePr/>
          <p:nvPr/>
        </p:nvGraphicFramePr>
        <p:xfrm>
          <a:off x="872650" y="2488838"/>
          <a:ext cx="3000000" cy="3000000"/>
        </p:xfrm>
        <a:graphic>
          <a:graphicData uri="http://schemas.openxmlformats.org/drawingml/2006/table">
            <a:tbl>
              <a:tblPr>
                <a:noFill/>
                <a:tableStyleId>{64CA6ADD-717A-405D-A3F5-9D3CF54AC05A}</a:tableStyleId>
              </a:tblPr>
              <a:tblGrid>
                <a:gridCol w="2046075"/>
                <a:gridCol w="1378075"/>
                <a:gridCol w="1255650"/>
                <a:gridCol w="1316875"/>
                <a:gridCol w="1316875"/>
                <a:gridCol w="1316875"/>
                <a:gridCol w="1316875"/>
              </a:tblGrid>
              <a:tr h="562325">
                <a:tc>
                  <a:txBody>
                    <a:bodyPr/>
                    <a:lstStyle/>
                    <a:p>
                      <a:pPr indent="0" lvl="0" marL="0" rtl="0" algn="l">
                        <a:spcBef>
                          <a:spcPts val="0"/>
                        </a:spcBef>
                        <a:spcAft>
                          <a:spcPts val="0"/>
                        </a:spcAft>
                        <a:buNone/>
                      </a:pPr>
                      <a:r>
                        <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Source Sans Pro"/>
                          <a:ea typeface="Source Sans Pro"/>
                          <a:cs typeface="Source Sans Pro"/>
                          <a:sym typeface="Source Sans Pro"/>
                        </a:rPr>
                        <a:t>Prevalence</a:t>
                      </a:r>
                      <a:endParaRPr b="1"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Source Sans Pro"/>
                          <a:ea typeface="Source Sans Pro"/>
                          <a:cs typeface="Source Sans Pro"/>
                          <a:sym typeface="Source Sans Pro"/>
                        </a:rPr>
                        <a:t>Accuracy</a:t>
                      </a:r>
                      <a:endParaRPr b="1"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Source Sans Pro"/>
                          <a:ea typeface="Source Sans Pro"/>
                          <a:cs typeface="Source Sans Pro"/>
                          <a:sym typeface="Source Sans Pro"/>
                        </a:rPr>
                        <a:t>Sensitivity</a:t>
                      </a:r>
                      <a:endParaRPr b="1"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Source Sans Pro"/>
                          <a:ea typeface="Source Sans Pro"/>
                          <a:cs typeface="Source Sans Pro"/>
                          <a:sym typeface="Source Sans Pro"/>
                        </a:rPr>
                        <a:t>Specificity</a:t>
                      </a:r>
                      <a:endParaRPr b="1"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Source Sans Pro"/>
                          <a:ea typeface="Source Sans Pro"/>
                          <a:cs typeface="Source Sans Pro"/>
                          <a:sym typeface="Source Sans Pro"/>
                        </a:rPr>
                        <a:t>PPV</a:t>
                      </a:r>
                      <a:endParaRPr b="1"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Source Sans Pro"/>
                          <a:ea typeface="Source Sans Pro"/>
                          <a:cs typeface="Source Sans Pro"/>
                          <a:sym typeface="Source Sans Pro"/>
                        </a:rPr>
                        <a:t>NPV</a:t>
                      </a:r>
                      <a:endParaRPr b="1"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562325">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COVID-19</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0.324</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1.000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1.000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1.000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1.000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1.000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562325">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NORMAL</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0.338</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0.966</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1.000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0.948</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0.907</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1.000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768550">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BACTERIAL PNEUMONIA</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0.338</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0.966</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0.898</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1.000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1.000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Source Sans Pro"/>
                          <a:ea typeface="Source Sans Pro"/>
                          <a:cs typeface="Source Sans Pro"/>
                          <a:sym typeface="Source Sans Pro"/>
                        </a:rPr>
                        <a:t>0.950</a:t>
                      </a:r>
                      <a:endParaRPr sz="1800">
                        <a:latin typeface="Source Sans Pro"/>
                        <a:ea typeface="Source Sans Pro"/>
                        <a:cs typeface="Source Sans Pro"/>
                        <a:sym typeface="Source Sans Pro"/>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Modeling and Deployment Tools</a:t>
            </a:r>
            <a:endParaRPr/>
          </a:p>
        </p:txBody>
      </p:sp>
      <p:pic>
        <p:nvPicPr>
          <p:cNvPr id="546" name="Google Shape;546;p29"/>
          <p:cNvPicPr preferRelativeResize="0"/>
          <p:nvPr/>
        </p:nvPicPr>
        <p:blipFill>
          <a:blip r:embed="rId3">
            <a:alphaModFix/>
          </a:blip>
          <a:stretch>
            <a:fillRect/>
          </a:stretch>
        </p:blipFill>
        <p:spPr>
          <a:xfrm>
            <a:off x="2069250" y="3891575"/>
            <a:ext cx="2184600" cy="1638450"/>
          </a:xfrm>
          <a:prstGeom prst="rect">
            <a:avLst/>
          </a:prstGeom>
          <a:noFill/>
          <a:ln>
            <a:noFill/>
          </a:ln>
        </p:spPr>
      </p:pic>
      <p:pic>
        <p:nvPicPr>
          <p:cNvPr id="547" name="Google Shape;547;p29"/>
          <p:cNvPicPr preferRelativeResize="0"/>
          <p:nvPr/>
        </p:nvPicPr>
        <p:blipFill>
          <a:blip r:embed="rId4">
            <a:alphaModFix/>
          </a:blip>
          <a:stretch>
            <a:fillRect/>
          </a:stretch>
        </p:blipFill>
        <p:spPr>
          <a:xfrm>
            <a:off x="669950" y="3935850"/>
            <a:ext cx="1549900" cy="1549900"/>
          </a:xfrm>
          <a:prstGeom prst="rect">
            <a:avLst/>
          </a:prstGeom>
          <a:noFill/>
          <a:ln>
            <a:noFill/>
          </a:ln>
        </p:spPr>
      </p:pic>
      <p:pic>
        <p:nvPicPr>
          <p:cNvPr id="548" name="Google Shape;548;p29"/>
          <p:cNvPicPr preferRelativeResize="0"/>
          <p:nvPr/>
        </p:nvPicPr>
        <p:blipFill>
          <a:blip r:embed="rId5">
            <a:alphaModFix/>
          </a:blip>
          <a:stretch>
            <a:fillRect/>
          </a:stretch>
        </p:blipFill>
        <p:spPr>
          <a:xfrm>
            <a:off x="802324" y="2339262"/>
            <a:ext cx="2122851" cy="1270174"/>
          </a:xfrm>
          <a:prstGeom prst="rect">
            <a:avLst/>
          </a:prstGeom>
          <a:noFill/>
          <a:ln>
            <a:noFill/>
          </a:ln>
        </p:spPr>
      </p:pic>
      <p:pic>
        <p:nvPicPr>
          <p:cNvPr id="549" name="Google Shape;549;p29"/>
          <p:cNvPicPr preferRelativeResize="0"/>
          <p:nvPr/>
        </p:nvPicPr>
        <p:blipFill>
          <a:blip r:embed="rId6">
            <a:alphaModFix/>
          </a:blip>
          <a:stretch>
            <a:fillRect/>
          </a:stretch>
        </p:blipFill>
        <p:spPr>
          <a:xfrm>
            <a:off x="5073439" y="1739175"/>
            <a:ext cx="2356862" cy="2794699"/>
          </a:xfrm>
          <a:prstGeom prst="rect">
            <a:avLst/>
          </a:prstGeom>
          <a:noFill/>
          <a:ln>
            <a:noFill/>
          </a:ln>
        </p:spPr>
      </p:pic>
      <p:pic>
        <p:nvPicPr>
          <p:cNvPr id="550" name="Google Shape;550;p29"/>
          <p:cNvPicPr preferRelativeResize="0"/>
          <p:nvPr/>
        </p:nvPicPr>
        <p:blipFill>
          <a:blip r:embed="rId7">
            <a:alphaModFix/>
          </a:blip>
          <a:stretch>
            <a:fillRect/>
          </a:stretch>
        </p:blipFill>
        <p:spPr>
          <a:xfrm>
            <a:off x="4636111" y="4259850"/>
            <a:ext cx="3528264" cy="1270175"/>
          </a:xfrm>
          <a:prstGeom prst="rect">
            <a:avLst/>
          </a:prstGeom>
          <a:noFill/>
          <a:ln>
            <a:noFill/>
          </a:ln>
        </p:spPr>
      </p:pic>
      <p:sp>
        <p:nvSpPr>
          <p:cNvPr id="551" name="Google Shape;551;p29"/>
          <p:cNvSpPr txBox="1"/>
          <p:nvPr/>
        </p:nvSpPr>
        <p:spPr>
          <a:xfrm>
            <a:off x="1025850" y="1577000"/>
            <a:ext cx="16758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latin typeface="Source Sans Pro"/>
                <a:ea typeface="Source Sans Pro"/>
                <a:cs typeface="Source Sans Pro"/>
                <a:sym typeface="Source Sans Pro"/>
              </a:rPr>
              <a:t>Modeling</a:t>
            </a:r>
            <a:endParaRPr b="1" sz="1900">
              <a:latin typeface="Source Sans Pro"/>
              <a:ea typeface="Source Sans Pro"/>
              <a:cs typeface="Source Sans Pro"/>
              <a:sym typeface="Source Sans Pro"/>
            </a:endParaRPr>
          </a:p>
        </p:txBody>
      </p:sp>
      <p:sp>
        <p:nvSpPr>
          <p:cNvPr id="552" name="Google Shape;552;p29"/>
          <p:cNvSpPr txBox="1"/>
          <p:nvPr/>
        </p:nvSpPr>
        <p:spPr>
          <a:xfrm>
            <a:off x="4945125" y="1626075"/>
            <a:ext cx="3234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Source Sans Pro"/>
                <a:ea typeface="Source Sans Pro"/>
                <a:cs typeface="Source Sans Pro"/>
                <a:sym typeface="Source Sans Pro"/>
              </a:rPr>
              <a:t>WebAPI and Deployment </a:t>
            </a:r>
            <a:endParaRPr/>
          </a:p>
        </p:txBody>
      </p:sp>
      <p:pic>
        <p:nvPicPr>
          <p:cNvPr id="553" name="Google Shape;553;p29"/>
          <p:cNvPicPr preferRelativeResize="0"/>
          <p:nvPr/>
        </p:nvPicPr>
        <p:blipFill>
          <a:blip r:embed="rId8">
            <a:alphaModFix/>
          </a:blip>
          <a:stretch>
            <a:fillRect/>
          </a:stretch>
        </p:blipFill>
        <p:spPr>
          <a:xfrm>
            <a:off x="8396024" y="4451625"/>
            <a:ext cx="3325974" cy="1034125"/>
          </a:xfrm>
          <a:prstGeom prst="rect">
            <a:avLst/>
          </a:prstGeom>
          <a:noFill/>
          <a:ln>
            <a:noFill/>
          </a:ln>
        </p:spPr>
      </p:pic>
      <p:pic>
        <p:nvPicPr>
          <p:cNvPr id="554" name="Google Shape;554;p29"/>
          <p:cNvPicPr preferRelativeResize="0"/>
          <p:nvPr/>
        </p:nvPicPr>
        <p:blipFill rotWithShape="1">
          <a:blip r:embed="rId9">
            <a:alphaModFix/>
          </a:blip>
          <a:srcRect b="-14836" l="0" r="-27226" t="0"/>
          <a:stretch/>
        </p:blipFill>
        <p:spPr>
          <a:xfrm>
            <a:off x="9061761" y="2362586"/>
            <a:ext cx="1994514" cy="1800288"/>
          </a:xfrm>
          <a:prstGeom prst="rect">
            <a:avLst/>
          </a:prstGeom>
          <a:noFill/>
          <a:ln>
            <a:noFill/>
          </a:ln>
        </p:spPr>
      </p:pic>
      <p:sp>
        <p:nvSpPr>
          <p:cNvPr id="555" name="Google Shape;555;p29"/>
          <p:cNvSpPr txBox="1"/>
          <p:nvPr/>
        </p:nvSpPr>
        <p:spPr>
          <a:xfrm>
            <a:off x="8559000" y="1562315"/>
            <a:ext cx="30000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chemeClr val="dk1"/>
                </a:solidFill>
                <a:latin typeface="Source Sans Pro"/>
                <a:ea typeface="Source Sans Pro"/>
                <a:cs typeface="Source Sans Pro"/>
                <a:sym typeface="Source Sans Pro"/>
              </a:rPr>
              <a:t>Uploaded and Shared</a:t>
            </a:r>
            <a:endParaRPr/>
          </a:p>
        </p:txBody>
      </p:sp>
      <p:sp>
        <p:nvSpPr>
          <p:cNvPr id="556" name="Google Shape;556;p29"/>
          <p:cNvSpPr txBox="1"/>
          <p:nvPr/>
        </p:nvSpPr>
        <p:spPr>
          <a:xfrm>
            <a:off x="8630425" y="5530025"/>
            <a:ext cx="30000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10"/>
              </a:rPr>
              <a:t>https://github.com/WWC-CovidHackathon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Source Sans Pro"/>
              <a:buNone/>
            </a:pPr>
            <a:r>
              <a:rPr lang="en-US"/>
              <a:t>Final Application</a:t>
            </a:r>
            <a:endParaRPr/>
          </a:p>
        </p:txBody>
      </p:sp>
      <p:pic>
        <p:nvPicPr>
          <p:cNvPr id="562" name="Google Shape;562;p30" title="final.webm.mp4">
            <a:hlinkClick r:id="rId3"/>
          </p:cNvPr>
          <p:cNvPicPr preferRelativeResize="0"/>
          <p:nvPr/>
        </p:nvPicPr>
        <p:blipFill>
          <a:blip r:embed="rId4">
            <a:alphaModFix/>
          </a:blip>
          <a:stretch>
            <a:fillRect/>
          </a:stretch>
        </p:blipFill>
        <p:spPr>
          <a:xfrm>
            <a:off x="2668000" y="2777025"/>
            <a:ext cx="6499874" cy="3610725"/>
          </a:xfrm>
          <a:prstGeom prst="rect">
            <a:avLst/>
          </a:prstGeom>
          <a:noFill/>
          <a:ln>
            <a:noFill/>
          </a:ln>
        </p:spPr>
      </p:pic>
      <p:sp>
        <p:nvSpPr>
          <p:cNvPr id="563" name="Google Shape;563;p30"/>
          <p:cNvSpPr txBox="1"/>
          <p:nvPr/>
        </p:nvSpPr>
        <p:spPr>
          <a:xfrm>
            <a:off x="615675" y="1502550"/>
            <a:ext cx="11114400" cy="1141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Source Sans Pro"/>
              <a:buChar char="●"/>
            </a:pPr>
            <a:r>
              <a:rPr lang="en-US" sz="2400">
                <a:latin typeface="Source Sans Pro"/>
                <a:ea typeface="Source Sans Pro"/>
                <a:cs typeface="Source Sans Pro"/>
                <a:sym typeface="Source Sans Pro"/>
              </a:rPr>
              <a:t>The deployed diagnostic application can be found at </a:t>
            </a:r>
            <a:r>
              <a:rPr lang="en-US" sz="2400" u="sng">
                <a:solidFill>
                  <a:schemeClr val="hlink"/>
                </a:solidFill>
                <a:latin typeface="Source Sans Pro"/>
                <a:ea typeface="Source Sans Pro"/>
                <a:cs typeface="Source Sans Pro"/>
                <a:sym typeface="Source Sans Pro"/>
                <a:hlinkClick r:id="rId5"/>
              </a:rPr>
              <a:t>https://covid-wwc-hackathon.herokuapp.com/</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US" sz="2400">
                <a:latin typeface="Source Sans Pro"/>
                <a:ea typeface="Source Sans Pro"/>
                <a:cs typeface="Source Sans Pro"/>
                <a:sym typeface="Source Sans Pro"/>
              </a:rPr>
              <a:t>A demo of our application can be found the video below</a:t>
            </a:r>
            <a:endParaRPr sz="2400">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7" name="Shape 567"/>
        <p:cNvGrpSpPr/>
        <p:nvPr/>
      </p:nvGrpSpPr>
      <p:grpSpPr>
        <a:xfrm>
          <a:off x="0" y="0"/>
          <a:ext cx="0" cy="0"/>
          <a:chOff x="0" y="0"/>
          <a:chExt cx="0" cy="0"/>
        </a:xfrm>
      </p:grpSpPr>
      <p:sp>
        <p:nvSpPr>
          <p:cNvPr id="568" name="Google Shape;568;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69" name="Google Shape;569;p31"/>
          <p:cNvSpPr/>
          <p:nvPr/>
        </p:nvSpPr>
        <p:spPr>
          <a:xfrm>
            <a:off x="1" y="2"/>
            <a:ext cx="2232251" cy="2361890"/>
          </a:xfrm>
          <a:custGeom>
            <a:rect b="b" l="l" r="r" t="t"/>
            <a:pathLst>
              <a:path extrusionOk="0" h="4096327" w="3871489">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Source Sans Pro"/>
              <a:ea typeface="Source Sans Pro"/>
              <a:cs typeface="Source Sans Pro"/>
              <a:sym typeface="Source Sans Pro"/>
            </a:endParaRPr>
          </a:p>
        </p:txBody>
      </p:sp>
      <p:sp>
        <p:nvSpPr>
          <p:cNvPr id="570" name="Google Shape;570;p31"/>
          <p:cNvSpPr/>
          <p:nvPr/>
        </p:nvSpPr>
        <p:spPr>
          <a:xfrm>
            <a:off x="1" y="2"/>
            <a:ext cx="2232251" cy="2361890"/>
          </a:xfrm>
          <a:custGeom>
            <a:rect b="b" l="l" r="r" t="t"/>
            <a:pathLst>
              <a:path extrusionOk="0" h="4096327" w="3871489">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Source Sans Pro"/>
              <a:ea typeface="Source Sans Pro"/>
              <a:cs typeface="Source Sans Pro"/>
              <a:sym typeface="Source Sans Pro"/>
            </a:endParaRPr>
          </a:p>
        </p:txBody>
      </p:sp>
      <p:sp>
        <p:nvSpPr>
          <p:cNvPr id="571" name="Google Shape;571;p31"/>
          <p:cNvSpPr/>
          <p:nvPr/>
        </p:nvSpPr>
        <p:spPr>
          <a:xfrm>
            <a:off x="0" y="292656"/>
            <a:ext cx="1861854" cy="277779"/>
          </a:xfrm>
          <a:custGeom>
            <a:rect b="b" l="l" r="r" t="t"/>
            <a:pathLst>
              <a:path extrusionOk="0" h="277779" w="1861854">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72" name="Google Shape;572;p31"/>
          <p:cNvSpPr/>
          <p:nvPr/>
        </p:nvSpPr>
        <p:spPr>
          <a:xfrm>
            <a:off x="0" y="732391"/>
            <a:ext cx="1861854" cy="277779"/>
          </a:xfrm>
          <a:custGeom>
            <a:rect b="b" l="l" r="r" t="t"/>
            <a:pathLst>
              <a:path extrusionOk="0" h="277779" w="1861854">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73" name="Google Shape;573;p31"/>
          <p:cNvSpPr txBox="1"/>
          <p:nvPr>
            <p:ph type="title"/>
          </p:nvPr>
        </p:nvSpPr>
        <p:spPr>
          <a:xfrm>
            <a:off x="1647525" y="1172150"/>
            <a:ext cx="4098600" cy="708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Source Sans Pro"/>
              <a:buNone/>
            </a:pPr>
            <a:r>
              <a:rPr lang="en-US"/>
              <a:t>Expected results</a:t>
            </a:r>
            <a:endParaRPr/>
          </a:p>
        </p:txBody>
      </p:sp>
      <p:sp>
        <p:nvSpPr>
          <p:cNvPr id="574" name="Google Shape;574;p31"/>
          <p:cNvSpPr txBox="1"/>
          <p:nvPr>
            <p:ph idx="1" type="body"/>
          </p:nvPr>
        </p:nvSpPr>
        <p:spPr>
          <a:xfrm>
            <a:off x="897425" y="2299850"/>
            <a:ext cx="5880300" cy="3492600"/>
          </a:xfrm>
          <a:prstGeom prst="rect">
            <a:avLst/>
          </a:prstGeom>
          <a:noFill/>
          <a:ln>
            <a:noFill/>
          </a:ln>
        </p:spPr>
        <p:txBody>
          <a:bodyPr anchorCtr="0" anchor="t" bIns="45700" lIns="91425" spcFirstLastPara="1" rIns="91425" wrap="square" tIns="45700">
            <a:noAutofit/>
          </a:bodyPr>
          <a:lstStyle/>
          <a:p>
            <a:pPr indent="-222250" lvl="0" marL="228600" rtl="0" algn="l">
              <a:lnSpc>
                <a:spcPct val="90000"/>
              </a:lnSpc>
              <a:spcBef>
                <a:spcPts val="0"/>
              </a:spcBef>
              <a:spcAft>
                <a:spcPts val="0"/>
              </a:spcAft>
              <a:buClr>
                <a:schemeClr val="dk1"/>
              </a:buClr>
              <a:buSzPts val="2500"/>
              <a:buChar char="•"/>
            </a:pPr>
            <a:r>
              <a:rPr lang="en-US" sz="2500"/>
              <a:t>We hope that our app helps healthcare professionals make </a:t>
            </a:r>
            <a:r>
              <a:rPr b="1" lang="en-US" sz="2500">
                <a:solidFill>
                  <a:srgbClr val="0174E1"/>
                </a:solidFill>
              </a:rPr>
              <a:t>better informed decisions</a:t>
            </a:r>
            <a:r>
              <a:rPr lang="en-US" sz="2500"/>
              <a:t>, decreasing the already high degree of uncertainty in their workplace.</a:t>
            </a:r>
            <a:endParaRPr sz="2500"/>
          </a:p>
          <a:p>
            <a:pPr indent="0" lvl="0" marL="228600" rtl="0" algn="l">
              <a:lnSpc>
                <a:spcPct val="90000"/>
              </a:lnSpc>
              <a:spcBef>
                <a:spcPts val="0"/>
              </a:spcBef>
              <a:spcAft>
                <a:spcPts val="0"/>
              </a:spcAft>
              <a:buNone/>
            </a:pPr>
            <a:r>
              <a:t/>
            </a:r>
            <a:endParaRPr sz="2000"/>
          </a:p>
          <a:p>
            <a:pPr indent="-222250" lvl="0" marL="228600" rtl="0" algn="l">
              <a:lnSpc>
                <a:spcPct val="90000"/>
              </a:lnSpc>
              <a:spcBef>
                <a:spcPts val="1000"/>
              </a:spcBef>
              <a:spcAft>
                <a:spcPts val="0"/>
              </a:spcAft>
              <a:buClr>
                <a:schemeClr val="dk1"/>
              </a:buClr>
              <a:buSzPts val="2500"/>
              <a:buChar char="•"/>
            </a:pPr>
            <a:r>
              <a:rPr lang="en-US" sz="2500"/>
              <a:t>We also hope that our tool helps professionals </a:t>
            </a:r>
            <a:r>
              <a:rPr b="1" lang="en-US" sz="2500">
                <a:solidFill>
                  <a:srgbClr val="0174E1"/>
                </a:solidFill>
              </a:rPr>
              <a:t>not forget about antibiotic resistance threat</a:t>
            </a:r>
            <a:r>
              <a:rPr lang="en-US" sz="2500"/>
              <a:t> while fighting COVID-19.</a:t>
            </a:r>
            <a:endParaRPr sz="2700"/>
          </a:p>
        </p:txBody>
      </p:sp>
      <p:pic>
        <p:nvPicPr>
          <p:cNvPr descr="A close up of a logo&#10;&#10;Description automatically generated" id="575" name="Google Shape;575;p31"/>
          <p:cNvPicPr preferRelativeResize="0"/>
          <p:nvPr/>
        </p:nvPicPr>
        <p:blipFill rotWithShape="1">
          <a:blip r:embed="rId3">
            <a:alphaModFix/>
          </a:blip>
          <a:srcRect b="0" l="0" r="0" t="0"/>
          <a:stretch/>
        </p:blipFill>
        <p:spPr>
          <a:xfrm>
            <a:off x="7103497" y="1239198"/>
            <a:ext cx="4379603" cy="4379603"/>
          </a:xfrm>
          <a:prstGeom prst="rect">
            <a:avLst/>
          </a:prstGeom>
          <a:noFill/>
          <a:ln>
            <a:noFill/>
          </a:ln>
        </p:spPr>
      </p:pic>
      <p:grpSp>
        <p:nvGrpSpPr>
          <p:cNvPr id="576" name="Google Shape;576;p31"/>
          <p:cNvGrpSpPr/>
          <p:nvPr/>
        </p:nvGrpSpPr>
        <p:grpSpPr>
          <a:xfrm>
            <a:off x="10428634" y="5987064"/>
            <a:ext cx="1054465" cy="469689"/>
            <a:chOff x="9841624" y="4115729"/>
            <a:chExt cx="602169" cy="268223"/>
          </a:xfrm>
        </p:grpSpPr>
        <p:sp>
          <p:nvSpPr>
            <p:cNvPr id="577" name="Google Shape;577;p31"/>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78" name="Google Shape;578;p31"/>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79" name="Google Shape;579;p31"/>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80" name="Google Shape;580;p31"/>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81" name="Google Shape;581;p31"/>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582" name="Google Shape;582;p31"/>
          <p:cNvSpPr txBox="1"/>
          <p:nvPr/>
        </p:nvSpPr>
        <p:spPr>
          <a:xfrm>
            <a:off x="7285410" y="5698688"/>
            <a:ext cx="30780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u="sng">
                <a:solidFill>
                  <a:schemeClr val="hlink"/>
                </a:solidFill>
                <a:latin typeface="Source Sans Pro"/>
                <a:ea typeface="Source Sans Pro"/>
                <a:cs typeface="Source Sans Pro"/>
                <a:sym typeface="Source Sans Pro"/>
                <a:hlinkClick r:id="rId4"/>
              </a:rPr>
              <a:t>Source: WHO Campaigns</a:t>
            </a:r>
            <a:endParaRPr/>
          </a:p>
          <a:p>
            <a:pPr indent="0" lvl="0" marL="0" marR="0" rtl="0" algn="l">
              <a:spcBef>
                <a:spcPts val="0"/>
              </a:spcBef>
              <a:spcAft>
                <a:spcPts val="0"/>
              </a:spcAft>
              <a:buNone/>
            </a:pPr>
            <a:r>
              <a:rPr lang="en-US" sz="1400" u="sng">
                <a:solidFill>
                  <a:schemeClr val="hlink"/>
                </a:solidFill>
                <a:latin typeface="Source Sans Pro"/>
                <a:ea typeface="Source Sans Pro"/>
                <a:cs typeface="Source Sans Pro"/>
                <a:sym typeface="Source Sans Pro"/>
                <a:hlinkClick r:id="rId5"/>
              </a:rPr>
              <a:t>World Antibiotic Awareness Week 2018</a:t>
            </a:r>
            <a:endParaRPr sz="1400">
              <a:solidFill>
                <a:schemeClr val="dk1"/>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Source Sans Pro"/>
              <a:buNone/>
            </a:pPr>
            <a:r>
              <a:rPr lang="en-US"/>
              <a:t>Meet the team</a:t>
            </a:r>
            <a:endParaRPr/>
          </a:p>
        </p:txBody>
      </p:sp>
      <p:pic>
        <p:nvPicPr>
          <p:cNvPr id="183" name="Google Shape;183;p14"/>
          <p:cNvPicPr preferRelativeResize="0"/>
          <p:nvPr/>
        </p:nvPicPr>
        <p:blipFill rotWithShape="1">
          <a:blip r:embed="rId3">
            <a:alphaModFix/>
          </a:blip>
          <a:srcRect b="0" l="0" r="0" t="0"/>
          <a:stretch/>
        </p:blipFill>
        <p:spPr>
          <a:xfrm>
            <a:off x="999841" y="1797641"/>
            <a:ext cx="1233900" cy="1233900"/>
          </a:xfrm>
          <a:prstGeom prst="ellipse">
            <a:avLst/>
          </a:prstGeom>
          <a:noFill/>
          <a:ln>
            <a:noFill/>
          </a:ln>
        </p:spPr>
      </p:pic>
      <p:pic>
        <p:nvPicPr>
          <p:cNvPr id="184" name="Google Shape;184;p14"/>
          <p:cNvPicPr preferRelativeResize="0"/>
          <p:nvPr/>
        </p:nvPicPr>
        <p:blipFill rotWithShape="1">
          <a:blip r:embed="rId4">
            <a:alphaModFix/>
          </a:blip>
          <a:srcRect b="4758" l="15167" r="9151" t="19560"/>
          <a:stretch/>
        </p:blipFill>
        <p:spPr>
          <a:xfrm>
            <a:off x="999892" y="3624316"/>
            <a:ext cx="1233900" cy="1233900"/>
          </a:xfrm>
          <a:prstGeom prst="ellipse">
            <a:avLst/>
          </a:prstGeom>
          <a:noFill/>
          <a:ln>
            <a:noFill/>
          </a:ln>
        </p:spPr>
      </p:pic>
      <p:pic>
        <p:nvPicPr>
          <p:cNvPr id="185" name="Google Shape;185;p14"/>
          <p:cNvPicPr preferRelativeResize="0"/>
          <p:nvPr/>
        </p:nvPicPr>
        <p:blipFill rotWithShape="1">
          <a:blip r:embed="rId5">
            <a:alphaModFix/>
          </a:blip>
          <a:srcRect b="0" l="0" r="0" t="0"/>
          <a:stretch/>
        </p:blipFill>
        <p:spPr>
          <a:xfrm>
            <a:off x="6627430" y="1796120"/>
            <a:ext cx="1233900" cy="1236900"/>
          </a:xfrm>
          <a:prstGeom prst="ellipse">
            <a:avLst/>
          </a:prstGeom>
          <a:noFill/>
          <a:ln>
            <a:noFill/>
          </a:ln>
        </p:spPr>
      </p:pic>
      <p:pic>
        <p:nvPicPr>
          <p:cNvPr id="186" name="Google Shape;186;p14"/>
          <p:cNvPicPr preferRelativeResize="0"/>
          <p:nvPr/>
        </p:nvPicPr>
        <p:blipFill rotWithShape="1">
          <a:blip r:embed="rId6">
            <a:alphaModFix/>
          </a:blip>
          <a:srcRect b="0" l="0" r="0" t="0"/>
          <a:stretch/>
        </p:blipFill>
        <p:spPr>
          <a:xfrm>
            <a:off x="6627381" y="3624315"/>
            <a:ext cx="1233900" cy="1233900"/>
          </a:xfrm>
          <a:prstGeom prst="ellipse">
            <a:avLst/>
          </a:prstGeom>
          <a:noFill/>
          <a:ln>
            <a:noFill/>
          </a:ln>
        </p:spPr>
      </p:pic>
      <p:sp>
        <p:nvSpPr>
          <p:cNvPr id="187" name="Google Shape;187;p14"/>
          <p:cNvSpPr txBox="1"/>
          <p:nvPr/>
        </p:nvSpPr>
        <p:spPr>
          <a:xfrm>
            <a:off x="2446225" y="1797621"/>
            <a:ext cx="2604600" cy="123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Source Sans Pro"/>
                <a:ea typeface="Source Sans Pro"/>
                <a:cs typeface="Source Sans Pro"/>
                <a:sym typeface="Source Sans Pro"/>
              </a:rPr>
              <a:t>Yasamin Abbaszadegan</a:t>
            </a:r>
            <a:endParaRPr b="1" sz="1800">
              <a:solidFill>
                <a:schemeClr val="dk1"/>
              </a:solidFill>
              <a:latin typeface="Source Sans Pro"/>
              <a:ea typeface="Source Sans Pro"/>
              <a:cs typeface="Source Sans Pro"/>
              <a:sym typeface="Source Sans Pro"/>
            </a:endParaRPr>
          </a:p>
          <a:p>
            <a:pPr indent="0" lvl="0" marL="0" marR="0" rtl="0" algn="l">
              <a:spcBef>
                <a:spcPts val="0"/>
              </a:spcBef>
              <a:spcAft>
                <a:spcPts val="0"/>
              </a:spcAft>
              <a:buNone/>
            </a:pPr>
            <a:r>
              <a:rPr lang="en-US" sz="1800">
                <a:solidFill>
                  <a:schemeClr val="dk1"/>
                </a:solidFill>
                <a:latin typeface="Source Sans Pro"/>
                <a:ea typeface="Source Sans Pro"/>
                <a:cs typeface="Source Sans Pro"/>
                <a:sym typeface="Source Sans Pro"/>
              </a:rPr>
              <a:t>Machine Learning Engineer interested in the field of CV and NLP</a:t>
            </a:r>
            <a:endParaRPr/>
          </a:p>
        </p:txBody>
      </p:sp>
      <p:sp>
        <p:nvSpPr>
          <p:cNvPr id="188" name="Google Shape;188;p14"/>
          <p:cNvSpPr txBox="1"/>
          <p:nvPr/>
        </p:nvSpPr>
        <p:spPr>
          <a:xfrm>
            <a:off x="2446225" y="3626213"/>
            <a:ext cx="2834400" cy="123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Source Sans Pro"/>
                <a:ea typeface="Source Sans Pro"/>
                <a:cs typeface="Source Sans Pro"/>
                <a:sym typeface="Source Sans Pro"/>
              </a:rPr>
              <a:t>Ravi Bansal</a:t>
            </a:r>
            <a:endParaRPr/>
          </a:p>
          <a:p>
            <a:pPr indent="0" lvl="0" marL="0" marR="0" rtl="0" algn="l">
              <a:spcBef>
                <a:spcPts val="0"/>
              </a:spcBef>
              <a:spcAft>
                <a:spcPts val="0"/>
              </a:spcAft>
              <a:buNone/>
            </a:pPr>
            <a:r>
              <a:rPr lang="en-US" sz="1700">
                <a:solidFill>
                  <a:schemeClr val="dk1"/>
                </a:solidFill>
                <a:latin typeface="Source Sans Pro"/>
                <a:ea typeface="Source Sans Pro"/>
                <a:cs typeface="Source Sans Pro"/>
                <a:sym typeface="Source Sans Pro"/>
              </a:rPr>
              <a:t>Engineering graduate passionate to apply technologies for social good.</a:t>
            </a:r>
            <a:endParaRPr sz="1300"/>
          </a:p>
        </p:txBody>
      </p:sp>
      <p:sp>
        <p:nvSpPr>
          <p:cNvPr id="189" name="Google Shape;189;p14"/>
          <p:cNvSpPr txBox="1"/>
          <p:nvPr/>
        </p:nvSpPr>
        <p:spPr>
          <a:xfrm>
            <a:off x="8116375" y="1797650"/>
            <a:ext cx="2834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Source Sans Pro"/>
                <a:ea typeface="Source Sans Pro"/>
                <a:cs typeface="Source Sans Pro"/>
                <a:sym typeface="Source Sans Pro"/>
              </a:rPr>
              <a:t>Sofia Pignataro</a:t>
            </a:r>
            <a:endParaRPr/>
          </a:p>
          <a:p>
            <a:pPr indent="0" lvl="0" marL="0" marR="0" rtl="0" algn="l">
              <a:spcBef>
                <a:spcPts val="0"/>
              </a:spcBef>
              <a:spcAft>
                <a:spcPts val="0"/>
              </a:spcAft>
              <a:buNone/>
            </a:pPr>
            <a:r>
              <a:rPr lang="en-US" sz="1800">
                <a:solidFill>
                  <a:schemeClr val="dk1"/>
                </a:solidFill>
                <a:latin typeface="Source Sans Pro"/>
                <a:ea typeface="Source Sans Pro"/>
                <a:cs typeface="Source Sans Pro"/>
                <a:sym typeface="Source Sans Pro"/>
              </a:rPr>
              <a:t>Data Scientist passionate about improving people’s lives with data</a:t>
            </a:r>
            <a:endParaRPr/>
          </a:p>
        </p:txBody>
      </p:sp>
      <p:sp>
        <p:nvSpPr>
          <p:cNvPr id="190" name="Google Shape;190;p14"/>
          <p:cNvSpPr txBox="1"/>
          <p:nvPr/>
        </p:nvSpPr>
        <p:spPr>
          <a:xfrm>
            <a:off x="8116375" y="3616012"/>
            <a:ext cx="2834400" cy="132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Source Sans Pro"/>
                <a:ea typeface="Source Sans Pro"/>
                <a:cs typeface="Source Sans Pro"/>
                <a:sym typeface="Source Sans Pro"/>
              </a:rPr>
              <a:t>Marie-Claire Traore</a:t>
            </a:r>
            <a:endParaRPr/>
          </a:p>
          <a:p>
            <a:pPr indent="0" lvl="0" marL="0" marR="0" rtl="0" algn="l">
              <a:spcBef>
                <a:spcPts val="0"/>
              </a:spcBef>
              <a:spcAft>
                <a:spcPts val="0"/>
              </a:spcAft>
              <a:buNone/>
            </a:pPr>
            <a:r>
              <a:rPr lang="en-US" sz="1800">
                <a:solidFill>
                  <a:schemeClr val="dk1"/>
                </a:solidFill>
                <a:latin typeface="Source Sans Pro"/>
                <a:ea typeface="Source Sans Pro"/>
                <a:cs typeface="Source Sans Pro"/>
                <a:sym typeface="Source Sans Pro"/>
              </a:rPr>
              <a:t>Software Developer and Recent Information Technology Graduate</a:t>
            </a:r>
            <a:endParaRPr/>
          </a:p>
        </p:txBody>
      </p:sp>
      <p:sp>
        <p:nvSpPr>
          <p:cNvPr id="191" name="Google Shape;191;p14"/>
          <p:cNvSpPr txBox="1"/>
          <p:nvPr/>
        </p:nvSpPr>
        <p:spPr>
          <a:xfrm>
            <a:off x="3972499" y="5636275"/>
            <a:ext cx="2298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Source Sans Pro"/>
                <a:ea typeface="Source Sans Pro"/>
                <a:cs typeface="Source Sans Pro"/>
                <a:sym typeface="Source Sans Pro"/>
              </a:rPr>
              <a:t>Shreya Badhrinarayanan</a:t>
            </a:r>
            <a:endParaRPr b="1" sz="1400">
              <a:solidFill>
                <a:schemeClr val="dk1"/>
              </a:solidFill>
              <a:latin typeface="Source Sans Pro"/>
              <a:ea typeface="Source Sans Pro"/>
              <a:cs typeface="Source Sans Pro"/>
              <a:sym typeface="Source Sans Pro"/>
            </a:endParaRPr>
          </a:p>
          <a:p>
            <a:pPr indent="0" lvl="0" marL="0" marR="0" rtl="0" algn="l">
              <a:spcBef>
                <a:spcPts val="0"/>
              </a:spcBef>
              <a:spcAft>
                <a:spcPts val="0"/>
              </a:spcAft>
              <a:buNone/>
            </a:pPr>
            <a:r>
              <a:rPr lang="en-US" sz="1100">
                <a:solidFill>
                  <a:schemeClr val="dk1"/>
                </a:solidFill>
                <a:latin typeface="Source Sans Pro"/>
                <a:ea typeface="Source Sans Pro"/>
                <a:cs typeface="Source Sans Pro"/>
                <a:sym typeface="Source Sans Pro"/>
              </a:rPr>
              <a:t>Physician and MedTech Enthusiast</a:t>
            </a:r>
            <a:endParaRPr b="1" sz="1500">
              <a:solidFill>
                <a:schemeClr val="dk1"/>
              </a:solidFill>
              <a:latin typeface="Source Sans Pro"/>
              <a:ea typeface="Source Sans Pro"/>
              <a:cs typeface="Source Sans Pro"/>
              <a:sym typeface="Source Sans Pro"/>
            </a:endParaRPr>
          </a:p>
        </p:txBody>
      </p:sp>
      <p:pic>
        <p:nvPicPr>
          <p:cNvPr descr="A person posing for a picture&#10;&#10;Description automatically generated" id="192" name="Google Shape;192;p14"/>
          <p:cNvPicPr preferRelativeResize="0"/>
          <p:nvPr/>
        </p:nvPicPr>
        <p:blipFill rotWithShape="1">
          <a:blip r:embed="rId7">
            <a:alphaModFix/>
          </a:blip>
          <a:srcRect b="44344" l="17127" r="27216" t="0"/>
          <a:stretch/>
        </p:blipFill>
        <p:spPr>
          <a:xfrm>
            <a:off x="3092301" y="5457790"/>
            <a:ext cx="880200" cy="880200"/>
          </a:xfrm>
          <a:prstGeom prst="ellipse">
            <a:avLst/>
          </a:prstGeom>
          <a:noFill/>
          <a:ln>
            <a:noFill/>
          </a:ln>
        </p:spPr>
      </p:pic>
      <p:sp>
        <p:nvSpPr>
          <p:cNvPr id="193" name="Google Shape;193;p14"/>
          <p:cNvSpPr txBox="1"/>
          <p:nvPr/>
        </p:nvSpPr>
        <p:spPr>
          <a:xfrm>
            <a:off x="942399" y="5611675"/>
            <a:ext cx="2217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Source Sans Pro"/>
                <a:ea typeface="Source Sans Pro"/>
                <a:cs typeface="Source Sans Pro"/>
                <a:sym typeface="Source Sans Pro"/>
              </a:rPr>
              <a:t>Special thanks for </a:t>
            </a:r>
            <a:endParaRPr sz="1300"/>
          </a:p>
          <a:p>
            <a:pPr indent="0" lvl="0" marL="0" marR="0" rtl="0" algn="ctr">
              <a:spcBef>
                <a:spcPts val="0"/>
              </a:spcBef>
              <a:spcAft>
                <a:spcPts val="0"/>
              </a:spcAft>
              <a:buNone/>
            </a:pPr>
            <a:r>
              <a:rPr lang="en-US" sz="1500">
                <a:solidFill>
                  <a:schemeClr val="dk1"/>
                </a:solidFill>
                <a:latin typeface="Source Sans Pro"/>
                <a:ea typeface="Source Sans Pro"/>
                <a:cs typeface="Source Sans Pro"/>
                <a:sym typeface="Source Sans Pro"/>
              </a:rPr>
              <a:t>medical consultations:</a:t>
            </a:r>
            <a:endParaRPr sz="1300"/>
          </a:p>
        </p:txBody>
      </p:sp>
      <p:cxnSp>
        <p:nvCxnSpPr>
          <p:cNvPr id="194" name="Google Shape;194;p14"/>
          <p:cNvCxnSpPr/>
          <p:nvPr/>
        </p:nvCxnSpPr>
        <p:spPr>
          <a:xfrm>
            <a:off x="999500" y="5451000"/>
            <a:ext cx="5098200" cy="0"/>
          </a:xfrm>
          <a:prstGeom prst="straightConnector1">
            <a:avLst/>
          </a:prstGeom>
          <a:noFill/>
          <a:ln cap="flat" cmpd="sng" w="19050">
            <a:solidFill>
              <a:schemeClr val="accent3"/>
            </a:solidFill>
            <a:prstDash val="solid"/>
            <a:miter lim="800000"/>
            <a:headEnd len="sm" w="sm" type="none"/>
            <a:tailEnd len="sm" w="sm" type="none"/>
          </a:ln>
        </p:spPr>
      </p:cxnSp>
      <p:cxnSp>
        <p:nvCxnSpPr>
          <p:cNvPr id="195" name="Google Shape;195;p14"/>
          <p:cNvCxnSpPr/>
          <p:nvPr/>
        </p:nvCxnSpPr>
        <p:spPr>
          <a:xfrm>
            <a:off x="999500" y="6338000"/>
            <a:ext cx="5098200" cy="0"/>
          </a:xfrm>
          <a:prstGeom prst="straightConnector1">
            <a:avLst/>
          </a:prstGeom>
          <a:noFill/>
          <a:ln cap="flat" cmpd="sng" w="19050">
            <a:solidFill>
              <a:schemeClr val="accent3"/>
            </a:solidFill>
            <a:prstDash val="solid"/>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2"/>
          <p:cNvSpPr txBox="1"/>
          <p:nvPr>
            <p:ph type="title"/>
          </p:nvPr>
        </p:nvSpPr>
        <p:spPr>
          <a:xfrm>
            <a:off x="838200" y="365125"/>
            <a:ext cx="5482800" cy="1128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Appendix</a:t>
            </a:r>
            <a:endParaRPr/>
          </a:p>
        </p:txBody>
      </p:sp>
      <p:sp>
        <p:nvSpPr>
          <p:cNvPr id="588" name="Google Shape;588;p32"/>
          <p:cNvSpPr txBox="1"/>
          <p:nvPr>
            <p:ph idx="1" type="body"/>
          </p:nvPr>
        </p:nvSpPr>
        <p:spPr>
          <a:xfrm>
            <a:off x="1038300" y="2255525"/>
            <a:ext cx="10115400" cy="35781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rPr lang="en-US" sz="1700"/>
              <a:t>“Pneumonia means an infection that is divided to bacterial and viral. Viral specifically could contain Covid </a:t>
            </a:r>
            <a:r>
              <a:rPr lang="en-US" sz="1700"/>
              <a:t>w</a:t>
            </a:r>
            <a:r>
              <a:rPr lang="en-US" sz="1700"/>
              <a:t>hich is a serious form of a viral pneumonia. In </a:t>
            </a:r>
            <a:r>
              <a:rPr b="1" lang="en-US" sz="1700"/>
              <a:t>Covid cases you see very serious pathological signs</a:t>
            </a:r>
            <a:r>
              <a:rPr lang="en-US" sz="1700"/>
              <a:t>, for example </a:t>
            </a:r>
            <a:r>
              <a:rPr b="1" lang="en-US" sz="1700"/>
              <a:t>patchy shadowing in the lower chest area</a:t>
            </a:r>
            <a:r>
              <a:rPr lang="en-US" sz="1700"/>
              <a:t> is quite Pathognomonic of covid. Whereas </a:t>
            </a:r>
            <a:r>
              <a:rPr b="1" lang="en-US" sz="1700"/>
              <a:t>Bacterial Pneumonia cases</a:t>
            </a:r>
            <a:r>
              <a:rPr lang="en-US" sz="1700"/>
              <a:t> tend to have </a:t>
            </a:r>
            <a:r>
              <a:rPr b="1" lang="en-US" sz="1700"/>
              <a:t>consolidation or airspace shadowing</a:t>
            </a:r>
            <a:r>
              <a:rPr lang="en-US" sz="1700"/>
              <a:t>.</a:t>
            </a:r>
            <a:endParaRPr sz="1700"/>
          </a:p>
          <a:p>
            <a:pPr indent="0" lvl="0" marL="0" rtl="0" algn="l">
              <a:lnSpc>
                <a:spcPct val="150000"/>
              </a:lnSpc>
              <a:spcBef>
                <a:spcPts val="0"/>
              </a:spcBef>
              <a:spcAft>
                <a:spcPts val="0"/>
              </a:spcAft>
              <a:buNone/>
            </a:pPr>
            <a:r>
              <a:rPr lang="en-US" sz="1700" u="sng"/>
              <a:t>It is important to note that x-rays are merely used to assist in our diagnosis rather than using it to confirm it. </a:t>
            </a:r>
            <a:endParaRPr sz="1700" u="sng"/>
          </a:p>
          <a:p>
            <a:pPr indent="0" lvl="0" marL="0" rtl="0" algn="l">
              <a:lnSpc>
                <a:spcPct val="150000"/>
              </a:lnSpc>
              <a:spcBef>
                <a:spcPts val="0"/>
              </a:spcBef>
              <a:spcAft>
                <a:spcPts val="0"/>
              </a:spcAft>
              <a:buNone/>
            </a:pPr>
            <a:r>
              <a:rPr lang="en-US" sz="1700"/>
              <a:t>For diagnosis of any patient that comes in with symptoms, medical practitioners use holistic approaches. For instance to confirm a diagnosis we look at series of things such as sputum samples which is a saliva sample, the history of a patient as well as if they have any inflammatory markers in their blood and other related tests to diagnose their condition.” </a:t>
            </a:r>
            <a:endParaRPr sz="1700"/>
          </a:p>
        </p:txBody>
      </p:sp>
      <p:sp>
        <p:nvSpPr>
          <p:cNvPr id="589" name="Google Shape;589;p32"/>
          <p:cNvSpPr txBox="1"/>
          <p:nvPr/>
        </p:nvSpPr>
        <p:spPr>
          <a:xfrm>
            <a:off x="8789924" y="1613175"/>
            <a:ext cx="2298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Source Sans Pro"/>
                <a:ea typeface="Source Sans Pro"/>
                <a:cs typeface="Source Sans Pro"/>
                <a:sym typeface="Source Sans Pro"/>
              </a:rPr>
              <a:t>Shreya Badhrinarayanan</a:t>
            </a:r>
            <a:endParaRPr b="1" sz="1400">
              <a:solidFill>
                <a:schemeClr val="dk1"/>
              </a:solidFill>
              <a:latin typeface="Source Sans Pro"/>
              <a:ea typeface="Source Sans Pro"/>
              <a:cs typeface="Source Sans Pro"/>
              <a:sym typeface="Source Sans Pro"/>
            </a:endParaRPr>
          </a:p>
          <a:p>
            <a:pPr indent="0" lvl="0" marL="0" marR="0" rtl="0" algn="l">
              <a:spcBef>
                <a:spcPts val="0"/>
              </a:spcBef>
              <a:spcAft>
                <a:spcPts val="0"/>
              </a:spcAft>
              <a:buNone/>
            </a:pPr>
            <a:r>
              <a:rPr lang="en-US" sz="1100">
                <a:solidFill>
                  <a:schemeClr val="dk1"/>
                </a:solidFill>
                <a:latin typeface="Source Sans Pro"/>
                <a:ea typeface="Source Sans Pro"/>
                <a:cs typeface="Source Sans Pro"/>
                <a:sym typeface="Source Sans Pro"/>
              </a:rPr>
              <a:t>Physician and MedTech Enthusiast</a:t>
            </a:r>
            <a:endParaRPr b="1" sz="1500">
              <a:solidFill>
                <a:schemeClr val="dk1"/>
              </a:solidFill>
              <a:latin typeface="Source Sans Pro"/>
              <a:ea typeface="Source Sans Pro"/>
              <a:cs typeface="Source Sans Pro"/>
              <a:sym typeface="Source Sans Pro"/>
            </a:endParaRPr>
          </a:p>
        </p:txBody>
      </p:sp>
      <p:pic>
        <p:nvPicPr>
          <p:cNvPr descr="A person posing for a picture&#10;&#10;Description automatically generated" id="590" name="Google Shape;590;p32"/>
          <p:cNvPicPr preferRelativeResize="0"/>
          <p:nvPr/>
        </p:nvPicPr>
        <p:blipFill rotWithShape="1">
          <a:blip r:embed="rId3">
            <a:alphaModFix/>
          </a:blip>
          <a:srcRect b="44345" l="17124" r="27220" t="0"/>
          <a:stretch/>
        </p:blipFill>
        <p:spPr>
          <a:xfrm>
            <a:off x="7909726" y="1434690"/>
            <a:ext cx="880200" cy="880200"/>
          </a:xfrm>
          <a:prstGeom prst="ellipse">
            <a:avLst/>
          </a:prstGeom>
          <a:noFill/>
          <a:ln>
            <a:noFill/>
          </a:ln>
        </p:spPr>
      </p:pic>
      <p:sp>
        <p:nvSpPr>
          <p:cNvPr id="591" name="Google Shape;591;p32"/>
          <p:cNvSpPr txBox="1"/>
          <p:nvPr/>
        </p:nvSpPr>
        <p:spPr>
          <a:xfrm>
            <a:off x="1090775" y="1542225"/>
            <a:ext cx="6606600" cy="665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3000">
                <a:solidFill>
                  <a:schemeClr val="dk1"/>
                </a:solidFill>
                <a:latin typeface="Source Sans Pro"/>
                <a:ea typeface="Source Sans Pro"/>
                <a:cs typeface="Source Sans Pro"/>
                <a:sym typeface="Source Sans Pro"/>
              </a:rPr>
              <a:t>Consultation with a medical physician</a:t>
            </a:r>
            <a:endParaRPr sz="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Source Sans Pro"/>
              <a:buNone/>
            </a:pPr>
            <a:r>
              <a:rPr lang="en-US"/>
              <a:t>References</a:t>
            </a:r>
            <a:endParaRPr/>
          </a:p>
        </p:txBody>
      </p:sp>
      <p:sp>
        <p:nvSpPr>
          <p:cNvPr id="597" name="Google Shape;597;p33"/>
          <p:cNvSpPr txBox="1"/>
          <p:nvPr>
            <p:ph idx="1" type="body"/>
          </p:nvPr>
        </p:nvSpPr>
        <p:spPr>
          <a:xfrm>
            <a:off x="749525" y="1544800"/>
            <a:ext cx="10926900" cy="4823700"/>
          </a:xfrm>
          <a:prstGeom prst="rect">
            <a:avLst/>
          </a:prstGeom>
          <a:noFill/>
          <a:ln>
            <a:noFill/>
          </a:ln>
        </p:spPr>
        <p:txBody>
          <a:bodyPr anchorCtr="0" anchor="t" bIns="45700" lIns="91425" spcFirstLastPara="1" rIns="91425" wrap="square" tIns="45700">
            <a:noAutofit/>
          </a:bodyPr>
          <a:lstStyle/>
          <a:p>
            <a:pPr indent="-219075" lvl="0" marL="228600" rtl="0" algn="l">
              <a:lnSpc>
                <a:spcPct val="70000"/>
              </a:lnSpc>
              <a:spcBef>
                <a:spcPts val="0"/>
              </a:spcBef>
              <a:spcAft>
                <a:spcPts val="0"/>
              </a:spcAft>
              <a:buClr>
                <a:srgbClr val="212121"/>
              </a:buClr>
              <a:buSzPts val="1600"/>
              <a:buChar char="•"/>
            </a:pPr>
            <a:r>
              <a:rPr lang="en-US" sz="1600" u="sng">
                <a:solidFill>
                  <a:schemeClr val="hlink"/>
                </a:solidFill>
                <a:latin typeface="Arial"/>
                <a:ea typeface="Arial"/>
                <a:cs typeface="Arial"/>
                <a:sym typeface="Arial"/>
                <a:hlinkClick r:id="rId3"/>
              </a:rPr>
              <a:t>COVID-19 Image Data Collection: Prospective Predictions Are the Future. Joseph Paul Cohen and Paul Morrison and Lan Dao and Karsten Roth and Tim Q Duong and Marzyeh Ghassemi. arXiv:2006.11988 </a:t>
            </a:r>
            <a:endParaRPr sz="1600">
              <a:latin typeface="Arial"/>
              <a:ea typeface="Arial"/>
              <a:cs typeface="Arial"/>
              <a:sym typeface="Arial"/>
            </a:endParaRPr>
          </a:p>
          <a:p>
            <a:pPr indent="0" lvl="0" marL="228600" rtl="0" algn="l">
              <a:lnSpc>
                <a:spcPct val="70000"/>
              </a:lnSpc>
              <a:spcBef>
                <a:spcPts val="0"/>
              </a:spcBef>
              <a:spcAft>
                <a:spcPts val="0"/>
              </a:spcAft>
              <a:buNone/>
            </a:pPr>
            <a:r>
              <a:t/>
            </a:r>
            <a:endParaRPr sz="1600">
              <a:latin typeface="Arial"/>
              <a:ea typeface="Arial"/>
              <a:cs typeface="Arial"/>
              <a:sym typeface="Arial"/>
            </a:endParaRPr>
          </a:p>
          <a:p>
            <a:pPr indent="-219075" lvl="0" marL="228600" rtl="0" algn="l">
              <a:lnSpc>
                <a:spcPct val="70000"/>
              </a:lnSpc>
              <a:spcBef>
                <a:spcPts val="0"/>
              </a:spcBef>
              <a:spcAft>
                <a:spcPts val="0"/>
              </a:spcAft>
              <a:buClr>
                <a:srgbClr val="212121"/>
              </a:buClr>
              <a:buSzPts val="1600"/>
              <a:buChar char="•"/>
            </a:pPr>
            <a:r>
              <a:rPr lang="en-US" sz="1600" u="sng">
                <a:solidFill>
                  <a:schemeClr val="hlink"/>
                </a:solidFill>
                <a:latin typeface="Arial"/>
                <a:ea typeface="Arial"/>
                <a:cs typeface="Arial"/>
                <a:sym typeface="Arial"/>
                <a:hlinkClick r:id="rId4"/>
              </a:rPr>
              <a:t>Dall, Chris. “COVID-19 presents antibiotic stewardship with challenges, opportunities.” </a:t>
            </a:r>
            <a:r>
              <a:rPr i="1" lang="en-US" sz="1600" u="sng">
                <a:solidFill>
                  <a:schemeClr val="hlink"/>
                </a:solidFill>
                <a:latin typeface="Arial"/>
                <a:ea typeface="Arial"/>
                <a:cs typeface="Arial"/>
                <a:sym typeface="Arial"/>
                <a:hlinkClick r:id="rId5"/>
              </a:rPr>
              <a:t>CIDRAP News</a:t>
            </a:r>
            <a:r>
              <a:rPr lang="en-US" sz="1600" u="sng">
                <a:solidFill>
                  <a:schemeClr val="hlink"/>
                </a:solidFill>
                <a:latin typeface="Arial"/>
                <a:ea typeface="Arial"/>
                <a:cs typeface="Arial"/>
                <a:sym typeface="Arial"/>
                <a:hlinkClick r:id="rId6"/>
              </a:rPr>
              <a:t>, May 19, 2020.</a:t>
            </a:r>
            <a:endParaRPr sz="1600">
              <a:latin typeface="Arial"/>
              <a:ea typeface="Arial"/>
              <a:cs typeface="Arial"/>
              <a:sym typeface="Arial"/>
            </a:endParaRPr>
          </a:p>
          <a:p>
            <a:pPr indent="-219075" lvl="0" marL="228600" rtl="0" algn="l">
              <a:lnSpc>
                <a:spcPct val="70000"/>
              </a:lnSpc>
              <a:spcBef>
                <a:spcPts val="1000"/>
              </a:spcBef>
              <a:spcAft>
                <a:spcPts val="0"/>
              </a:spcAft>
              <a:buSzPts val="1600"/>
              <a:buChar char="•"/>
            </a:pPr>
            <a:r>
              <a:rPr lang="en-US" sz="1600" u="sng">
                <a:solidFill>
                  <a:schemeClr val="hlink"/>
                </a:solidFill>
                <a:latin typeface="Arial"/>
                <a:ea typeface="Arial"/>
                <a:cs typeface="Arial"/>
                <a:sym typeface="Arial"/>
                <a:hlinkClick r:id="rId7"/>
              </a:rPr>
              <a:t>Daniel S. Kermany, Michael Goldbaum, Wenjia Cai, Carolina C.S. Valentim, Huiying Liang, Sally L. Baxter, Alex McKeown, Ge Yang, Xiaokang Wu, Fangbing Yan, Justin Dong, Made K. Prasadha, Jacqueline Pei, Magdalene Y.L. Ting, Jie Zhu, Christina Li, Sierra Hewett, Jason Dong, Ian Ziyar, Alexander Shi, Runze Zhang, Lianghong Zheng, Rui Hou, William Shi, Xin Fu, Yaou Duan, Viet A.N. Huu, Cindy Wen, Edward D. Zhang, Charlotte L. Zhang, Oulan Li, Xiaobo Wang, Michael A. Singer, Xiaodong Sun, Jie Xu, Ali Tafreshi, M. Anthony Lewis, Huimin Xia, Kang Zhang. Identifying Medical Diagnoses and Treatable Diseases by Image-Based Deep Learning. Cell, Volume 172, Issue 5, 2018.</a:t>
            </a:r>
            <a:endParaRPr sz="1600">
              <a:latin typeface="Arial"/>
              <a:ea typeface="Arial"/>
              <a:cs typeface="Arial"/>
              <a:sym typeface="Arial"/>
            </a:endParaRPr>
          </a:p>
          <a:p>
            <a:pPr indent="0" lvl="0" marL="0" rtl="0" algn="l">
              <a:lnSpc>
                <a:spcPct val="70000"/>
              </a:lnSpc>
              <a:spcBef>
                <a:spcPts val="0"/>
              </a:spcBef>
              <a:spcAft>
                <a:spcPts val="0"/>
              </a:spcAft>
              <a:buNone/>
            </a:pPr>
            <a:r>
              <a:t/>
            </a:r>
            <a:endParaRPr sz="1600">
              <a:latin typeface="Arial"/>
              <a:ea typeface="Arial"/>
              <a:cs typeface="Arial"/>
              <a:sym typeface="Arial"/>
            </a:endParaRPr>
          </a:p>
          <a:p>
            <a:pPr indent="-219075" lvl="0" marL="228600" rtl="0" algn="l">
              <a:lnSpc>
                <a:spcPct val="70000"/>
              </a:lnSpc>
              <a:spcBef>
                <a:spcPts val="0"/>
              </a:spcBef>
              <a:spcAft>
                <a:spcPts val="0"/>
              </a:spcAft>
              <a:buClr>
                <a:srgbClr val="212121"/>
              </a:buClr>
              <a:buSzPts val="1600"/>
              <a:buChar char="•"/>
            </a:pPr>
            <a:r>
              <a:rPr lang="en-US" sz="1600" u="sng">
                <a:solidFill>
                  <a:schemeClr val="hlink"/>
                </a:solidFill>
                <a:latin typeface="Arial"/>
                <a:ea typeface="Arial"/>
                <a:cs typeface="Arial"/>
                <a:sym typeface="Arial"/>
                <a:hlinkClick r:id="rId8"/>
              </a:rPr>
              <a:t>Haileyesus Getahun, Ingrid Smith, Kavita Trivedi, Sarah Paulina &amp; Hanan H Balkhyb. Tackling antimicrobial resistance in the COVID-19 pandemic. Bull World Health Organ 2020;98:442–442A. Published 2020.</a:t>
            </a:r>
            <a:endParaRPr sz="1600">
              <a:latin typeface="Arial"/>
              <a:ea typeface="Arial"/>
              <a:cs typeface="Arial"/>
              <a:sym typeface="Arial"/>
            </a:endParaRPr>
          </a:p>
          <a:p>
            <a:pPr indent="-219075" lvl="0" marL="228600" rtl="0" algn="l">
              <a:lnSpc>
                <a:spcPct val="70000"/>
              </a:lnSpc>
              <a:spcBef>
                <a:spcPts val="1000"/>
              </a:spcBef>
              <a:spcAft>
                <a:spcPts val="0"/>
              </a:spcAft>
              <a:buClr>
                <a:srgbClr val="212121"/>
              </a:buClr>
              <a:buSzPts val="1600"/>
              <a:buChar char="•"/>
            </a:pPr>
            <a:r>
              <a:rPr lang="en-US" sz="1600" u="sng">
                <a:solidFill>
                  <a:schemeClr val="hlink"/>
                </a:solidFill>
                <a:latin typeface="Arial"/>
                <a:ea typeface="Arial"/>
                <a:cs typeface="Arial"/>
                <a:sym typeface="Arial"/>
                <a:hlinkClick r:id="rId9"/>
              </a:rPr>
              <a:t>Huttner A, Harbarth S, Carlet J, et al. Antimicrobial resistance: a global view from the 2013 World Healthcare-Associated Infections Forum. </a:t>
            </a:r>
            <a:r>
              <a:rPr i="1" lang="en-US" sz="1600" u="sng">
                <a:solidFill>
                  <a:schemeClr val="hlink"/>
                </a:solidFill>
                <a:latin typeface="Arial"/>
                <a:ea typeface="Arial"/>
                <a:cs typeface="Arial"/>
                <a:sym typeface="Arial"/>
                <a:hlinkClick r:id="rId10"/>
              </a:rPr>
              <a:t>Antimicrob Resist Infect Control</a:t>
            </a:r>
            <a:r>
              <a:rPr lang="en-US" sz="1600" u="sng">
                <a:solidFill>
                  <a:schemeClr val="hlink"/>
                </a:solidFill>
                <a:latin typeface="Arial"/>
                <a:ea typeface="Arial"/>
                <a:cs typeface="Arial"/>
                <a:sym typeface="Arial"/>
                <a:hlinkClick r:id="rId11"/>
              </a:rPr>
              <a:t>. Published 2013 Nov 18.</a:t>
            </a:r>
            <a:endParaRPr sz="1600">
              <a:latin typeface="Arial"/>
              <a:ea typeface="Arial"/>
              <a:cs typeface="Arial"/>
              <a:sym typeface="Arial"/>
            </a:endParaRPr>
          </a:p>
          <a:p>
            <a:pPr indent="-219075" lvl="0" marL="228600" rtl="0" algn="l">
              <a:lnSpc>
                <a:spcPct val="70000"/>
              </a:lnSpc>
              <a:spcBef>
                <a:spcPts val="1000"/>
              </a:spcBef>
              <a:spcAft>
                <a:spcPts val="0"/>
              </a:spcAft>
              <a:buClr>
                <a:srgbClr val="212121"/>
              </a:buClr>
              <a:buSzPts val="1600"/>
              <a:buChar char="•"/>
            </a:pPr>
            <a:r>
              <a:rPr lang="en-US" sz="1600" u="sng">
                <a:solidFill>
                  <a:schemeClr val="hlink"/>
                </a:solidFill>
                <a:latin typeface="Arial"/>
                <a:ea typeface="Arial"/>
                <a:cs typeface="Arial"/>
                <a:sym typeface="Arial"/>
                <a:hlinkClick r:id="rId12"/>
              </a:rPr>
              <a:t>Interagency Coordination Group on Antimicrobial Resistance. No time to wait: securing the future from drug-resistant infections. Report to the secretary-general of the United Nations. Published 2019.</a:t>
            </a:r>
            <a:endParaRPr sz="1600">
              <a:latin typeface="Arial"/>
              <a:ea typeface="Arial"/>
              <a:cs typeface="Arial"/>
              <a:sym typeface="Arial"/>
            </a:endParaRPr>
          </a:p>
          <a:p>
            <a:pPr indent="-215900" lvl="0" marL="228600" rtl="0" algn="l">
              <a:lnSpc>
                <a:spcPct val="70000"/>
              </a:lnSpc>
              <a:spcBef>
                <a:spcPts val="1000"/>
              </a:spcBef>
              <a:spcAft>
                <a:spcPts val="0"/>
              </a:spcAft>
              <a:buSzPts val="1600"/>
              <a:buChar char="•"/>
            </a:pPr>
            <a:r>
              <a:rPr lang="en-US" sz="1600" u="sng">
                <a:solidFill>
                  <a:schemeClr val="hlink"/>
                </a:solidFill>
                <a:latin typeface="Arial"/>
                <a:ea typeface="Arial"/>
                <a:cs typeface="Arial"/>
                <a:sym typeface="Arial"/>
                <a:hlinkClick r:id="rId13"/>
              </a:rPr>
              <a:t>Kermany D, Goldbaum M, Cai W et al. Identifying Medical Diagnoses and Treatable Diseases by Image-Based Deep Learning. Cell. 2018; 172(5):1122-1131. doi:10.1016/j.cell.2018.02.010.</a:t>
            </a:r>
            <a:endParaRPr sz="1600">
              <a:latin typeface="Arial"/>
              <a:ea typeface="Arial"/>
              <a:cs typeface="Arial"/>
              <a:sym typeface="Arial"/>
            </a:endParaRPr>
          </a:p>
          <a:p>
            <a:pPr indent="-215900" lvl="0" marL="228600" rtl="0" algn="l">
              <a:lnSpc>
                <a:spcPct val="70000"/>
              </a:lnSpc>
              <a:spcBef>
                <a:spcPts val="1000"/>
              </a:spcBef>
              <a:spcAft>
                <a:spcPts val="0"/>
              </a:spcAft>
              <a:buSzPts val="1600"/>
              <a:buChar char="•"/>
            </a:pPr>
            <a:r>
              <a:rPr lang="en-US" sz="1600" u="sng">
                <a:solidFill>
                  <a:schemeClr val="hlink"/>
                </a:solidFill>
                <a:latin typeface="Arial"/>
                <a:ea typeface="Arial"/>
                <a:cs typeface="Arial"/>
                <a:sym typeface="Arial"/>
                <a:hlinkClick r:id="rId14"/>
              </a:rPr>
              <a:t>McKenna, Maryn. “Covid-19 May Worsen the Antibiotic Resistance Crisis.” </a:t>
            </a:r>
            <a:r>
              <a:rPr i="1" lang="en-US" sz="1600" u="sng">
                <a:solidFill>
                  <a:schemeClr val="hlink"/>
                </a:solidFill>
                <a:latin typeface="Arial"/>
                <a:ea typeface="Arial"/>
                <a:cs typeface="Arial"/>
                <a:sym typeface="Arial"/>
                <a:hlinkClick r:id="rId15"/>
              </a:rPr>
              <a:t>Wired</a:t>
            </a:r>
            <a:r>
              <a:rPr lang="en-US" sz="1600" u="sng">
                <a:solidFill>
                  <a:schemeClr val="hlink"/>
                </a:solidFill>
                <a:latin typeface="Arial"/>
                <a:ea typeface="Arial"/>
                <a:cs typeface="Arial"/>
                <a:sym typeface="Arial"/>
                <a:hlinkClick r:id="rId16"/>
              </a:rPr>
              <a:t>, April 23, 2020.</a:t>
            </a:r>
            <a:endParaRPr sz="1600">
              <a:latin typeface="Arial"/>
              <a:ea typeface="Arial"/>
              <a:cs typeface="Arial"/>
              <a:sym typeface="Arial"/>
            </a:endParaRPr>
          </a:p>
          <a:p>
            <a:pPr indent="-215900" lvl="0" marL="228600" rtl="0" algn="l">
              <a:lnSpc>
                <a:spcPct val="70000"/>
              </a:lnSpc>
              <a:spcBef>
                <a:spcPts val="1000"/>
              </a:spcBef>
              <a:spcAft>
                <a:spcPts val="0"/>
              </a:spcAft>
              <a:buClr>
                <a:srgbClr val="444444"/>
              </a:buClr>
              <a:buSzPts val="1600"/>
              <a:buChar char="•"/>
            </a:pPr>
            <a:r>
              <a:rPr lang="en-US" sz="1600" u="sng">
                <a:solidFill>
                  <a:schemeClr val="hlink"/>
                </a:solidFill>
                <a:latin typeface="Arial"/>
                <a:ea typeface="Arial"/>
                <a:cs typeface="Arial"/>
                <a:sym typeface="Arial"/>
                <a:hlinkClick r:id="rId17"/>
              </a:rPr>
              <a:t>World Bank. “Drug-Resistant Infections: A Threat to Our Economic Future.” Published 2017.</a:t>
            </a:r>
            <a:endParaRPr sz="1600">
              <a:latin typeface="Arial"/>
              <a:ea typeface="Arial"/>
              <a:cs typeface="Arial"/>
              <a:sym typeface="Arial"/>
            </a:endParaRPr>
          </a:p>
          <a:p>
            <a:pPr indent="0" lvl="0" marL="228600" rtl="0" algn="l">
              <a:lnSpc>
                <a:spcPct val="70000"/>
              </a:lnSpc>
              <a:spcBef>
                <a:spcPts val="1000"/>
              </a:spcBef>
              <a:spcAft>
                <a:spcPts val="0"/>
              </a:spcAft>
              <a:buNone/>
            </a:pPr>
            <a:r>
              <a:t/>
            </a:r>
            <a:endParaRPr sz="16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4"/>
          <p:cNvSpPr txBox="1"/>
          <p:nvPr>
            <p:ph idx="1" type="body"/>
          </p:nvPr>
        </p:nvSpPr>
        <p:spPr>
          <a:xfrm>
            <a:off x="838200" y="669725"/>
            <a:ext cx="10515600" cy="5507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sz="1600">
              <a:latin typeface="Arial"/>
              <a:ea typeface="Arial"/>
              <a:cs typeface="Arial"/>
              <a:sym typeface="Arial"/>
            </a:endParaRPr>
          </a:p>
          <a:p>
            <a:pPr indent="0" lvl="0" marL="0" rtl="0" algn="ctr">
              <a:spcBef>
                <a:spcPts val="1000"/>
              </a:spcBef>
              <a:spcAft>
                <a:spcPts val="0"/>
              </a:spcAft>
              <a:buNone/>
            </a:pPr>
            <a:r>
              <a:rPr lang="en-US" sz="1600">
                <a:latin typeface="Arial"/>
                <a:ea typeface="Arial"/>
                <a:cs typeface="Arial"/>
                <a:sym typeface="Arial"/>
              </a:rPr>
              <a:t>Project in Github: </a:t>
            </a:r>
            <a:r>
              <a:rPr lang="en-US" sz="1600" u="sng">
                <a:solidFill>
                  <a:schemeClr val="hlink"/>
                </a:solidFill>
                <a:latin typeface="Arial"/>
                <a:ea typeface="Arial"/>
                <a:cs typeface="Arial"/>
                <a:sym typeface="Arial"/>
                <a:hlinkClick r:id="rId3"/>
              </a:rPr>
              <a:t>https://github.com/WWC-CovidHackathon/covid-detection</a:t>
            </a:r>
            <a:endParaRPr sz="16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201" name="Google Shape;201;p15"/>
          <p:cNvGrpSpPr/>
          <p:nvPr/>
        </p:nvGrpSpPr>
        <p:grpSpPr>
          <a:xfrm>
            <a:off x="693117" y="1193254"/>
            <a:ext cx="1291642" cy="429215"/>
            <a:chOff x="2504802" y="1755501"/>
            <a:chExt cx="1598829" cy="531293"/>
          </a:xfrm>
        </p:grpSpPr>
        <p:sp>
          <p:nvSpPr>
            <p:cNvPr id="202" name="Google Shape;202;p15"/>
            <p:cNvSpPr/>
            <p:nvPr/>
          </p:nvSpPr>
          <p:spPr>
            <a:xfrm>
              <a:off x="2504802" y="2113855"/>
              <a:ext cx="1598614" cy="172939"/>
            </a:xfrm>
            <a:custGeom>
              <a:rect b="b" l="l" r="r" t="t"/>
              <a:pathLst>
                <a:path extrusionOk="0" h="172939" w="1598614">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03" name="Google Shape;203;p15"/>
            <p:cNvSpPr/>
            <p:nvPr/>
          </p:nvSpPr>
          <p:spPr>
            <a:xfrm>
              <a:off x="2504802" y="1755501"/>
              <a:ext cx="1598829" cy="172724"/>
            </a:xfrm>
            <a:custGeom>
              <a:rect b="b" l="l" r="r" t="t"/>
              <a:pathLst>
                <a:path extrusionOk="0" h="172724" w="1598829">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pic>
        <p:nvPicPr>
          <p:cNvPr descr="A picture containing brush&#10;&#10;Description automatically generated" id="204" name="Google Shape;204;p15"/>
          <p:cNvPicPr preferRelativeResize="0"/>
          <p:nvPr/>
        </p:nvPicPr>
        <p:blipFill rotWithShape="1">
          <a:blip r:embed="rId3">
            <a:alphaModFix/>
          </a:blip>
          <a:srcRect b="21220" l="2637" r="8050" t="8951"/>
          <a:stretch/>
        </p:blipFill>
        <p:spPr>
          <a:xfrm>
            <a:off x="3211369" y="289870"/>
            <a:ext cx="2556643" cy="2665189"/>
          </a:xfrm>
          <a:custGeom>
            <a:rect b="b" l="l" r="r" t="t"/>
            <a:pathLst>
              <a:path extrusionOk="0" h="2255084" w="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a:noFill/>
          <a:ln>
            <a:noFill/>
          </a:ln>
        </p:spPr>
      </p:pic>
      <p:sp>
        <p:nvSpPr>
          <p:cNvPr id="205" name="Google Shape;205;p15"/>
          <p:cNvSpPr/>
          <p:nvPr/>
        </p:nvSpPr>
        <p:spPr>
          <a:xfrm>
            <a:off x="828562" y="2003061"/>
            <a:ext cx="4288094" cy="4288094"/>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206" name="Google Shape;206;p15"/>
          <p:cNvSpPr/>
          <p:nvPr/>
        </p:nvSpPr>
        <p:spPr>
          <a:xfrm>
            <a:off x="817929" y="2003061"/>
            <a:ext cx="4288094" cy="4288094"/>
          </a:xfrm>
          <a:prstGeom prst="ellipse">
            <a:avLst/>
          </a:prstGeom>
          <a:solidFill>
            <a:schemeClr val="accent3">
              <a:alpha val="200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207" name="Google Shape;207;p15"/>
          <p:cNvSpPr/>
          <p:nvPr/>
        </p:nvSpPr>
        <p:spPr>
          <a:xfrm>
            <a:off x="739960" y="1925092"/>
            <a:ext cx="4288094" cy="4288094"/>
          </a:xfrm>
          <a:prstGeom prst="ellipse">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208" name="Google Shape;208;p15"/>
          <p:cNvGrpSpPr/>
          <p:nvPr/>
        </p:nvGrpSpPr>
        <p:grpSpPr>
          <a:xfrm>
            <a:off x="4680915" y="4748271"/>
            <a:ext cx="1330536" cy="1330521"/>
            <a:chOff x="5734037" y="3067039"/>
            <a:chExt cx="724483" cy="724489"/>
          </a:xfrm>
        </p:grpSpPr>
        <p:sp>
          <p:nvSpPr>
            <p:cNvPr id="209" name="Google Shape;209;p15"/>
            <p:cNvSpPr/>
            <p:nvPr/>
          </p:nvSpPr>
          <p:spPr>
            <a:xfrm>
              <a:off x="5734038" y="3067039"/>
              <a:ext cx="14192" cy="14097"/>
            </a:xfrm>
            <a:custGeom>
              <a:rect b="b" l="l" r="r" t="t"/>
              <a:pathLst>
                <a:path extrusionOk="0" h="14097" w="14192">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0" name="Google Shape;210;p15"/>
            <p:cNvSpPr/>
            <p:nvPr/>
          </p:nvSpPr>
          <p:spPr>
            <a:xfrm>
              <a:off x="5793283" y="3067039"/>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1" name="Google Shape;211;p15"/>
            <p:cNvSpPr/>
            <p:nvPr/>
          </p:nvSpPr>
          <p:spPr>
            <a:xfrm>
              <a:off x="5852433"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2" name="Google Shape;212;p15"/>
            <p:cNvSpPr/>
            <p:nvPr/>
          </p:nvSpPr>
          <p:spPr>
            <a:xfrm>
              <a:off x="5911678"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3" name="Google Shape;213;p15"/>
            <p:cNvSpPr/>
            <p:nvPr/>
          </p:nvSpPr>
          <p:spPr>
            <a:xfrm>
              <a:off x="5970828"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4" name="Google Shape;214;p15"/>
            <p:cNvSpPr/>
            <p:nvPr/>
          </p:nvSpPr>
          <p:spPr>
            <a:xfrm>
              <a:off x="6030074" y="3067039"/>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5" name="Google Shape;215;p15"/>
            <p:cNvSpPr/>
            <p:nvPr/>
          </p:nvSpPr>
          <p:spPr>
            <a:xfrm>
              <a:off x="6089224"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6" name="Google Shape;216;p15"/>
            <p:cNvSpPr/>
            <p:nvPr/>
          </p:nvSpPr>
          <p:spPr>
            <a:xfrm>
              <a:off x="5734038" y="3126284"/>
              <a:ext cx="14192" cy="14097"/>
            </a:xfrm>
            <a:custGeom>
              <a:rect b="b" l="l" r="r" t="t"/>
              <a:pathLst>
                <a:path extrusionOk="0" h="14097" w="14192">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7" name="Google Shape;217;p15"/>
            <p:cNvSpPr/>
            <p:nvPr/>
          </p:nvSpPr>
          <p:spPr>
            <a:xfrm>
              <a:off x="5793283" y="3126282"/>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8" name="Google Shape;218;p15"/>
            <p:cNvSpPr/>
            <p:nvPr/>
          </p:nvSpPr>
          <p:spPr>
            <a:xfrm>
              <a:off x="5852433"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9" name="Google Shape;219;p15"/>
            <p:cNvSpPr/>
            <p:nvPr/>
          </p:nvSpPr>
          <p:spPr>
            <a:xfrm>
              <a:off x="5911678"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0" name="Google Shape;220;p15"/>
            <p:cNvSpPr/>
            <p:nvPr/>
          </p:nvSpPr>
          <p:spPr>
            <a:xfrm>
              <a:off x="5970828"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1" name="Google Shape;221;p15"/>
            <p:cNvSpPr/>
            <p:nvPr/>
          </p:nvSpPr>
          <p:spPr>
            <a:xfrm>
              <a:off x="6030073" y="3126284"/>
              <a:ext cx="14097" cy="14097"/>
            </a:xfrm>
            <a:custGeom>
              <a:rect b="b" l="l" r="r" t="t"/>
              <a:pathLst>
                <a:path extrusionOk="0" h="14097" w="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2" name="Google Shape;222;p15"/>
            <p:cNvSpPr/>
            <p:nvPr/>
          </p:nvSpPr>
          <p:spPr>
            <a:xfrm>
              <a:off x="6089224"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3" name="Google Shape;223;p15"/>
            <p:cNvSpPr/>
            <p:nvPr/>
          </p:nvSpPr>
          <p:spPr>
            <a:xfrm>
              <a:off x="5734038" y="3185434"/>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4" name="Google Shape;224;p15"/>
            <p:cNvSpPr/>
            <p:nvPr/>
          </p:nvSpPr>
          <p:spPr>
            <a:xfrm>
              <a:off x="5793283" y="318543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5" name="Google Shape;225;p15"/>
            <p:cNvSpPr/>
            <p:nvPr/>
          </p:nvSpPr>
          <p:spPr>
            <a:xfrm>
              <a:off x="5852433"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6" name="Google Shape;226;p15"/>
            <p:cNvSpPr/>
            <p:nvPr/>
          </p:nvSpPr>
          <p:spPr>
            <a:xfrm>
              <a:off x="5911678"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7" name="Google Shape;227;p15"/>
            <p:cNvSpPr/>
            <p:nvPr/>
          </p:nvSpPr>
          <p:spPr>
            <a:xfrm>
              <a:off x="5970828"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8" name="Google Shape;228;p15"/>
            <p:cNvSpPr/>
            <p:nvPr/>
          </p:nvSpPr>
          <p:spPr>
            <a:xfrm>
              <a:off x="6030074" y="318543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9" name="Google Shape;229;p15"/>
            <p:cNvSpPr/>
            <p:nvPr/>
          </p:nvSpPr>
          <p:spPr>
            <a:xfrm>
              <a:off x="6089224"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0" name="Google Shape;230;p15"/>
            <p:cNvSpPr/>
            <p:nvPr/>
          </p:nvSpPr>
          <p:spPr>
            <a:xfrm>
              <a:off x="5734038" y="3244679"/>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1" name="Google Shape;231;p15"/>
            <p:cNvSpPr/>
            <p:nvPr/>
          </p:nvSpPr>
          <p:spPr>
            <a:xfrm>
              <a:off x="5793283" y="3244677"/>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2" name="Google Shape;232;p15"/>
            <p:cNvSpPr/>
            <p:nvPr/>
          </p:nvSpPr>
          <p:spPr>
            <a:xfrm>
              <a:off x="5852433"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3" name="Google Shape;233;p15"/>
            <p:cNvSpPr/>
            <p:nvPr/>
          </p:nvSpPr>
          <p:spPr>
            <a:xfrm>
              <a:off x="5911678"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4" name="Google Shape;234;p15"/>
            <p:cNvSpPr/>
            <p:nvPr/>
          </p:nvSpPr>
          <p:spPr>
            <a:xfrm>
              <a:off x="5970828"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5" name="Google Shape;235;p15"/>
            <p:cNvSpPr/>
            <p:nvPr/>
          </p:nvSpPr>
          <p:spPr>
            <a:xfrm>
              <a:off x="6030073" y="3244679"/>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6" name="Google Shape;236;p15"/>
            <p:cNvSpPr/>
            <p:nvPr/>
          </p:nvSpPr>
          <p:spPr>
            <a:xfrm>
              <a:off x="6089224"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7" name="Google Shape;237;p15"/>
            <p:cNvSpPr/>
            <p:nvPr/>
          </p:nvSpPr>
          <p:spPr>
            <a:xfrm>
              <a:off x="5734038" y="3303829"/>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8" name="Google Shape;238;p15"/>
            <p:cNvSpPr/>
            <p:nvPr/>
          </p:nvSpPr>
          <p:spPr>
            <a:xfrm>
              <a:off x="5793283" y="3303829"/>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9" name="Google Shape;239;p15"/>
            <p:cNvSpPr/>
            <p:nvPr/>
          </p:nvSpPr>
          <p:spPr>
            <a:xfrm>
              <a:off x="5852433"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0" name="Google Shape;240;p15"/>
            <p:cNvSpPr/>
            <p:nvPr/>
          </p:nvSpPr>
          <p:spPr>
            <a:xfrm>
              <a:off x="5911678"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1" name="Google Shape;241;p15"/>
            <p:cNvSpPr/>
            <p:nvPr/>
          </p:nvSpPr>
          <p:spPr>
            <a:xfrm>
              <a:off x="5970828"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2" name="Google Shape;242;p15"/>
            <p:cNvSpPr/>
            <p:nvPr/>
          </p:nvSpPr>
          <p:spPr>
            <a:xfrm>
              <a:off x="6030073" y="3303829"/>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3" name="Google Shape;243;p15"/>
            <p:cNvSpPr/>
            <p:nvPr/>
          </p:nvSpPr>
          <p:spPr>
            <a:xfrm>
              <a:off x="6089224"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4" name="Google Shape;244;p15"/>
            <p:cNvSpPr/>
            <p:nvPr/>
          </p:nvSpPr>
          <p:spPr>
            <a:xfrm>
              <a:off x="5734038" y="3363074"/>
              <a:ext cx="14192" cy="14097"/>
            </a:xfrm>
            <a:custGeom>
              <a:rect b="b" l="l" r="r" t="t"/>
              <a:pathLst>
                <a:path extrusionOk="0" h="14097"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5" name="Google Shape;245;p15"/>
            <p:cNvSpPr/>
            <p:nvPr/>
          </p:nvSpPr>
          <p:spPr>
            <a:xfrm>
              <a:off x="5793283" y="3363072"/>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6" name="Google Shape;246;p15"/>
            <p:cNvSpPr/>
            <p:nvPr/>
          </p:nvSpPr>
          <p:spPr>
            <a:xfrm>
              <a:off x="5852433"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7" name="Google Shape;247;p15"/>
            <p:cNvSpPr/>
            <p:nvPr/>
          </p:nvSpPr>
          <p:spPr>
            <a:xfrm>
              <a:off x="5911678"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8" name="Google Shape;248;p15"/>
            <p:cNvSpPr/>
            <p:nvPr/>
          </p:nvSpPr>
          <p:spPr>
            <a:xfrm>
              <a:off x="5970828"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9" name="Google Shape;249;p15"/>
            <p:cNvSpPr/>
            <p:nvPr/>
          </p:nvSpPr>
          <p:spPr>
            <a:xfrm>
              <a:off x="6030073" y="3363074"/>
              <a:ext cx="14097" cy="14097"/>
            </a:xfrm>
            <a:custGeom>
              <a:rect b="b" l="l" r="r" t="t"/>
              <a:pathLst>
                <a:path extrusionOk="0" h="14097"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0" name="Google Shape;250;p15"/>
            <p:cNvSpPr/>
            <p:nvPr/>
          </p:nvSpPr>
          <p:spPr>
            <a:xfrm>
              <a:off x="6089224"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1" name="Google Shape;251;p15"/>
            <p:cNvSpPr/>
            <p:nvPr/>
          </p:nvSpPr>
          <p:spPr>
            <a:xfrm>
              <a:off x="5734038" y="3422225"/>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2" name="Google Shape;252;p15"/>
            <p:cNvSpPr/>
            <p:nvPr/>
          </p:nvSpPr>
          <p:spPr>
            <a:xfrm>
              <a:off x="5793283" y="3422225"/>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3" name="Google Shape;253;p15"/>
            <p:cNvSpPr/>
            <p:nvPr/>
          </p:nvSpPr>
          <p:spPr>
            <a:xfrm>
              <a:off x="5852433"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4" name="Google Shape;254;p15"/>
            <p:cNvSpPr/>
            <p:nvPr/>
          </p:nvSpPr>
          <p:spPr>
            <a:xfrm>
              <a:off x="5911678"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5" name="Google Shape;255;p15"/>
            <p:cNvSpPr/>
            <p:nvPr/>
          </p:nvSpPr>
          <p:spPr>
            <a:xfrm>
              <a:off x="5970828"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6" name="Google Shape;256;p15"/>
            <p:cNvSpPr/>
            <p:nvPr/>
          </p:nvSpPr>
          <p:spPr>
            <a:xfrm>
              <a:off x="6030073" y="3422225"/>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7" name="Google Shape;257;p15"/>
            <p:cNvSpPr/>
            <p:nvPr/>
          </p:nvSpPr>
          <p:spPr>
            <a:xfrm>
              <a:off x="6089224"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8" name="Google Shape;258;p15"/>
            <p:cNvSpPr/>
            <p:nvPr/>
          </p:nvSpPr>
          <p:spPr>
            <a:xfrm>
              <a:off x="6148469" y="3067039"/>
              <a:ext cx="14097" cy="14097"/>
            </a:xfrm>
            <a:custGeom>
              <a:rect b="b" l="l" r="r" t="t"/>
              <a:pathLst>
                <a:path extrusionOk="0" h="14097" w="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9" name="Google Shape;259;p15"/>
            <p:cNvSpPr/>
            <p:nvPr/>
          </p:nvSpPr>
          <p:spPr>
            <a:xfrm>
              <a:off x="6207620"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0" name="Google Shape;260;p15"/>
            <p:cNvSpPr/>
            <p:nvPr/>
          </p:nvSpPr>
          <p:spPr>
            <a:xfrm>
              <a:off x="6266865" y="3067039"/>
              <a:ext cx="14096" cy="14097"/>
            </a:xfrm>
            <a:custGeom>
              <a:rect b="b" l="l" r="r" t="t"/>
              <a:pathLst>
                <a:path extrusionOk="0" h="14097" w="14096">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1" name="Google Shape;261;p15"/>
            <p:cNvSpPr/>
            <p:nvPr/>
          </p:nvSpPr>
          <p:spPr>
            <a:xfrm>
              <a:off x="6326014"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2" name="Google Shape;262;p15"/>
            <p:cNvSpPr/>
            <p:nvPr/>
          </p:nvSpPr>
          <p:spPr>
            <a:xfrm>
              <a:off x="6385260"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3" name="Google Shape;263;p15"/>
            <p:cNvSpPr/>
            <p:nvPr/>
          </p:nvSpPr>
          <p:spPr>
            <a:xfrm>
              <a:off x="6444410" y="3067039"/>
              <a:ext cx="14096" cy="14097"/>
            </a:xfrm>
            <a:custGeom>
              <a:rect b="b" l="l" r="r" t="t"/>
              <a:pathLst>
                <a:path extrusionOk="0" h="14097" w="14096">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4" name="Google Shape;264;p15"/>
            <p:cNvSpPr/>
            <p:nvPr/>
          </p:nvSpPr>
          <p:spPr>
            <a:xfrm>
              <a:off x="6148469" y="3126281"/>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5" name="Google Shape;265;p15"/>
            <p:cNvSpPr/>
            <p:nvPr/>
          </p:nvSpPr>
          <p:spPr>
            <a:xfrm>
              <a:off x="6207620" y="3126281"/>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6" name="Google Shape;266;p15"/>
            <p:cNvSpPr/>
            <p:nvPr/>
          </p:nvSpPr>
          <p:spPr>
            <a:xfrm>
              <a:off x="6266865" y="3126281"/>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7" name="Google Shape;267;p15"/>
            <p:cNvSpPr/>
            <p:nvPr/>
          </p:nvSpPr>
          <p:spPr>
            <a:xfrm>
              <a:off x="6326014" y="3126281"/>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8" name="Google Shape;268;p15"/>
            <p:cNvSpPr/>
            <p:nvPr/>
          </p:nvSpPr>
          <p:spPr>
            <a:xfrm>
              <a:off x="6385260" y="3126281"/>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69" name="Google Shape;269;p15"/>
            <p:cNvSpPr/>
            <p:nvPr/>
          </p:nvSpPr>
          <p:spPr>
            <a:xfrm>
              <a:off x="6444410" y="3126283"/>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0" name="Google Shape;270;p15"/>
            <p:cNvSpPr/>
            <p:nvPr/>
          </p:nvSpPr>
          <p:spPr>
            <a:xfrm>
              <a:off x="6148469" y="3185433"/>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1" name="Google Shape;271;p15"/>
            <p:cNvSpPr/>
            <p:nvPr/>
          </p:nvSpPr>
          <p:spPr>
            <a:xfrm>
              <a:off x="6207620" y="318543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2" name="Google Shape;272;p15"/>
            <p:cNvSpPr/>
            <p:nvPr/>
          </p:nvSpPr>
          <p:spPr>
            <a:xfrm>
              <a:off x="6266865" y="3185433"/>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3" name="Google Shape;273;p15"/>
            <p:cNvSpPr/>
            <p:nvPr/>
          </p:nvSpPr>
          <p:spPr>
            <a:xfrm>
              <a:off x="6326014" y="318543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4" name="Google Shape;274;p15"/>
            <p:cNvSpPr/>
            <p:nvPr/>
          </p:nvSpPr>
          <p:spPr>
            <a:xfrm>
              <a:off x="6385260" y="318543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5" name="Google Shape;275;p15"/>
            <p:cNvSpPr/>
            <p:nvPr/>
          </p:nvSpPr>
          <p:spPr>
            <a:xfrm>
              <a:off x="6444410" y="3185432"/>
              <a:ext cx="14096" cy="14097"/>
            </a:xfrm>
            <a:custGeom>
              <a:rect b="b" l="l" r="r" t="t"/>
              <a:pathLst>
                <a:path extrusionOk="0" h="14097" w="14096">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6" name="Google Shape;276;p15"/>
            <p:cNvSpPr/>
            <p:nvPr/>
          </p:nvSpPr>
          <p:spPr>
            <a:xfrm>
              <a:off x="6148469" y="3244676"/>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7" name="Google Shape;277;p15"/>
            <p:cNvSpPr/>
            <p:nvPr/>
          </p:nvSpPr>
          <p:spPr>
            <a:xfrm>
              <a:off x="6207620" y="3244676"/>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8" name="Google Shape;278;p15"/>
            <p:cNvSpPr/>
            <p:nvPr/>
          </p:nvSpPr>
          <p:spPr>
            <a:xfrm>
              <a:off x="6266865" y="3244676"/>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9" name="Google Shape;279;p15"/>
            <p:cNvSpPr/>
            <p:nvPr/>
          </p:nvSpPr>
          <p:spPr>
            <a:xfrm>
              <a:off x="6326014" y="3244676"/>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0" name="Google Shape;280;p15"/>
            <p:cNvSpPr/>
            <p:nvPr/>
          </p:nvSpPr>
          <p:spPr>
            <a:xfrm>
              <a:off x="6385260" y="3244676"/>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1" name="Google Shape;281;p15"/>
            <p:cNvSpPr/>
            <p:nvPr/>
          </p:nvSpPr>
          <p:spPr>
            <a:xfrm>
              <a:off x="6444410" y="324467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2" name="Google Shape;282;p15"/>
            <p:cNvSpPr/>
            <p:nvPr/>
          </p:nvSpPr>
          <p:spPr>
            <a:xfrm>
              <a:off x="6148469" y="3303829"/>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3" name="Google Shape;283;p15"/>
            <p:cNvSpPr/>
            <p:nvPr/>
          </p:nvSpPr>
          <p:spPr>
            <a:xfrm>
              <a:off x="6207620"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4" name="Google Shape;284;p15"/>
            <p:cNvSpPr/>
            <p:nvPr/>
          </p:nvSpPr>
          <p:spPr>
            <a:xfrm>
              <a:off x="6266865" y="3303829"/>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5" name="Google Shape;285;p15"/>
            <p:cNvSpPr/>
            <p:nvPr/>
          </p:nvSpPr>
          <p:spPr>
            <a:xfrm>
              <a:off x="6326014"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6" name="Google Shape;286;p15"/>
            <p:cNvSpPr/>
            <p:nvPr/>
          </p:nvSpPr>
          <p:spPr>
            <a:xfrm>
              <a:off x="6385260"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7" name="Google Shape;287;p15"/>
            <p:cNvSpPr/>
            <p:nvPr/>
          </p:nvSpPr>
          <p:spPr>
            <a:xfrm>
              <a:off x="6444410"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8" name="Google Shape;288;p15"/>
            <p:cNvSpPr/>
            <p:nvPr/>
          </p:nvSpPr>
          <p:spPr>
            <a:xfrm>
              <a:off x="6148469" y="3363072"/>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9" name="Google Shape;289;p15"/>
            <p:cNvSpPr/>
            <p:nvPr/>
          </p:nvSpPr>
          <p:spPr>
            <a:xfrm>
              <a:off x="6207620"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0" name="Google Shape;290;p15"/>
            <p:cNvSpPr/>
            <p:nvPr/>
          </p:nvSpPr>
          <p:spPr>
            <a:xfrm>
              <a:off x="6266865" y="3363072"/>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1" name="Google Shape;291;p15"/>
            <p:cNvSpPr/>
            <p:nvPr/>
          </p:nvSpPr>
          <p:spPr>
            <a:xfrm>
              <a:off x="6326014"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2" name="Google Shape;292;p15"/>
            <p:cNvSpPr/>
            <p:nvPr/>
          </p:nvSpPr>
          <p:spPr>
            <a:xfrm>
              <a:off x="6385260"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3" name="Google Shape;293;p15"/>
            <p:cNvSpPr/>
            <p:nvPr/>
          </p:nvSpPr>
          <p:spPr>
            <a:xfrm>
              <a:off x="6444410" y="3363074"/>
              <a:ext cx="14096" cy="14097"/>
            </a:xfrm>
            <a:custGeom>
              <a:rect b="b" l="l" r="r" t="t"/>
              <a:pathLst>
                <a:path extrusionOk="0" h="14097"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4" name="Google Shape;294;p15"/>
            <p:cNvSpPr/>
            <p:nvPr/>
          </p:nvSpPr>
          <p:spPr>
            <a:xfrm>
              <a:off x="6148469" y="3422225"/>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5" name="Google Shape;295;p15"/>
            <p:cNvSpPr/>
            <p:nvPr/>
          </p:nvSpPr>
          <p:spPr>
            <a:xfrm>
              <a:off x="6207620"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6" name="Google Shape;296;p15"/>
            <p:cNvSpPr/>
            <p:nvPr/>
          </p:nvSpPr>
          <p:spPr>
            <a:xfrm>
              <a:off x="6266865" y="3422225"/>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7" name="Google Shape;297;p15"/>
            <p:cNvSpPr/>
            <p:nvPr/>
          </p:nvSpPr>
          <p:spPr>
            <a:xfrm>
              <a:off x="6326014"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8" name="Google Shape;298;p15"/>
            <p:cNvSpPr/>
            <p:nvPr/>
          </p:nvSpPr>
          <p:spPr>
            <a:xfrm>
              <a:off x="6385260"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9" name="Google Shape;299;p15"/>
            <p:cNvSpPr/>
            <p:nvPr/>
          </p:nvSpPr>
          <p:spPr>
            <a:xfrm>
              <a:off x="6444410" y="342222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0" name="Google Shape;300;p15"/>
            <p:cNvSpPr/>
            <p:nvPr/>
          </p:nvSpPr>
          <p:spPr>
            <a:xfrm>
              <a:off x="5734038" y="3481374"/>
              <a:ext cx="14192" cy="14096"/>
            </a:xfrm>
            <a:custGeom>
              <a:rect b="b" l="l" r="r" t="t"/>
              <a:pathLst>
                <a:path extrusionOk="0" h="14096" w="14192">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1" name="Google Shape;301;p15"/>
            <p:cNvSpPr/>
            <p:nvPr/>
          </p:nvSpPr>
          <p:spPr>
            <a:xfrm>
              <a:off x="5793283" y="348137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2" name="Google Shape;302;p15"/>
            <p:cNvSpPr/>
            <p:nvPr/>
          </p:nvSpPr>
          <p:spPr>
            <a:xfrm>
              <a:off x="5852433"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3" name="Google Shape;303;p15"/>
            <p:cNvSpPr/>
            <p:nvPr/>
          </p:nvSpPr>
          <p:spPr>
            <a:xfrm>
              <a:off x="5911678"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4" name="Google Shape;304;p15"/>
            <p:cNvSpPr/>
            <p:nvPr/>
          </p:nvSpPr>
          <p:spPr>
            <a:xfrm>
              <a:off x="5970828"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5" name="Google Shape;305;p15"/>
            <p:cNvSpPr/>
            <p:nvPr/>
          </p:nvSpPr>
          <p:spPr>
            <a:xfrm>
              <a:off x="6030074" y="348137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6" name="Google Shape;306;p15"/>
            <p:cNvSpPr/>
            <p:nvPr/>
          </p:nvSpPr>
          <p:spPr>
            <a:xfrm>
              <a:off x="6089224"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7" name="Google Shape;307;p15"/>
            <p:cNvSpPr/>
            <p:nvPr/>
          </p:nvSpPr>
          <p:spPr>
            <a:xfrm>
              <a:off x="5734038" y="3540620"/>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8" name="Google Shape;308;p15"/>
            <p:cNvSpPr/>
            <p:nvPr/>
          </p:nvSpPr>
          <p:spPr>
            <a:xfrm>
              <a:off x="5793283" y="3540620"/>
              <a:ext cx="14097" cy="14097"/>
            </a:xfrm>
            <a:custGeom>
              <a:rect b="b" l="l" r="r" t="t"/>
              <a:pathLst>
                <a:path extrusionOk="0" h="14097"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9" name="Google Shape;309;p15"/>
            <p:cNvSpPr/>
            <p:nvPr/>
          </p:nvSpPr>
          <p:spPr>
            <a:xfrm>
              <a:off x="5852433"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0" name="Google Shape;310;p15"/>
            <p:cNvSpPr/>
            <p:nvPr/>
          </p:nvSpPr>
          <p:spPr>
            <a:xfrm>
              <a:off x="5911678"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1" name="Google Shape;311;p15"/>
            <p:cNvSpPr/>
            <p:nvPr/>
          </p:nvSpPr>
          <p:spPr>
            <a:xfrm>
              <a:off x="5970828"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2" name="Google Shape;312;p15"/>
            <p:cNvSpPr/>
            <p:nvPr/>
          </p:nvSpPr>
          <p:spPr>
            <a:xfrm>
              <a:off x="6030074" y="3540620"/>
              <a:ext cx="14097" cy="14097"/>
            </a:xfrm>
            <a:custGeom>
              <a:rect b="b" l="l" r="r" t="t"/>
              <a:pathLst>
                <a:path extrusionOk="0" h="14097"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3" name="Google Shape;313;p15"/>
            <p:cNvSpPr/>
            <p:nvPr/>
          </p:nvSpPr>
          <p:spPr>
            <a:xfrm>
              <a:off x="6089224"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4" name="Google Shape;314;p15"/>
            <p:cNvSpPr/>
            <p:nvPr/>
          </p:nvSpPr>
          <p:spPr>
            <a:xfrm>
              <a:off x="5734038" y="3599770"/>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5" name="Google Shape;315;p15"/>
            <p:cNvSpPr/>
            <p:nvPr/>
          </p:nvSpPr>
          <p:spPr>
            <a:xfrm>
              <a:off x="5793283" y="3599770"/>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6" name="Google Shape;316;p15"/>
            <p:cNvSpPr/>
            <p:nvPr/>
          </p:nvSpPr>
          <p:spPr>
            <a:xfrm>
              <a:off x="5852433"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7" name="Google Shape;317;p15"/>
            <p:cNvSpPr/>
            <p:nvPr/>
          </p:nvSpPr>
          <p:spPr>
            <a:xfrm>
              <a:off x="5911678"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8" name="Google Shape;318;p15"/>
            <p:cNvSpPr/>
            <p:nvPr/>
          </p:nvSpPr>
          <p:spPr>
            <a:xfrm>
              <a:off x="5970828"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9" name="Google Shape;319;p15"/>
            <p:cNvSpPr/>
            <p:nvPr/>
          </p:nvSpPr>
          <p:spPr>
            <a:xfrm>
              <a:off x="6030073" y="3599770"/>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0" name="Google Shape;320;p15"/>
            <p:cNvSpPr/>
            <p:nvPr/>
          </p:nvSpPr>
          <p:spPr>
            <a:xfrm>
              <a:off x="6089224"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1" name="Google Shape;321;p15"/>
            <p:cNvSpPr/>
            <p:nvPr/>
          </p:nvSpPr>
          <p:spPr>
            <a:xfrm>
              <a:off x="5734037" y="3659014"/>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2" name="Google Shape;322;p15"/>
            <p:cNvSpPr/>
            <p:nvPr/>
          </p:nvSpPr>
          <p:spPr>
            <a:xfrm>
              <a:off x="5793282" y="3659014"/>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3" name="Google Shape;323;p15"/>
            <p:cNvSpPr/>
            <p:nvPr/>
          </p:nvSpPr>
          <p:spPr>
            <a:xfrm>
              <a:off x="5852432"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4" name="Google Shape;324;p15"/>
            <p:cNvSpPr/>
            <p:nvPr/>
          </p:nvSpPr>
          <p:spPr>
            <a:xfrm>
              <a:off x="5911678"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5" name="Google Shape;325;p15"/>
            <p:cNvSpPr/>
            <p:nvPr/>
          </p:nvSpPr>
          <p:spPr>
            <a:xfrm>
              <a:off x="5970828"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6" name="Google Shape;326;p15"/>
            <p:cNvSpPr/>
            <p:nvPr/>
          </p:nvSpPr>
          <p:spPr>
            <a:xfrm>
              <a:off x="6030073" y="3659014"/>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7" name="Google Shape;327;p15"/>
            <p:cNvSpPr/>
            <p:nvPr/>
          </p:nvSpPr>
          <p:spPr>
            <a:xfrm>
              <a:off x="6089224"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8" name="Google Shape;328;p15"/>
            <p:cNvSpPr/>
            <p:nvPr/>
          </p:nvSpPr>
          <p:spPr>
            <a:xfrm>
              <a:off x="5734039" y="3718165"/>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9" name="Google Shape;329;p15"/>
            <p:cNvSpPr/>
            <p:nvPr/>
          </p:nvSpPr>
          <p:spPr>
            <a:xfrm>
              <a:off x="5793284" y="3718165"/>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0" name="Google Shape;330;p15"/>
            <p:cNvSpPr/>
            <p:nvPr/>
          </p:nvSpPr>
          <p:spPr>
            <a:xfrm>
              <a:off x="5852434"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1" name="Google Shape;331;p15"/>
            <p:cNvSpPr/>
            <p:nvPr/>
          </p:nvSpPr>
          <p:spPr>
            <a:xfrm>
              <a:off x="5911679"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2" name="Google Shape;332;p15"/>
            <p:cNvSpPr/>
            <p:nvPr/>
          </p:nvSpPr>
          <p:spPr>
            <a:xfrm>
              <a:off x="5970829"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3" name="Google Shape;333;p15"/>
            <p:cNvSpPr/>
            <p:nvPr/>
          </p:nvSpPr>
          <p:spPr>
            <a:xfrm>
              <a:off x="6030074" y="3718165"/>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4" name="Google Shape;334;p15"/>
            <p:cNvSpPr/>
            <p:nvPr/>
          </p:nvSpPr>
          <p:spPr>
            <a:xfrm>
              <a:off x="6089225"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5" name="Google Shape;335;p15"/>
            <p:cNvSpPr/>
            <p:nvPr/>
          </p:nvSpPr>
          <p:spPr>
            <a:xfrm>
              <a:off x="5734040" y="3777410"/>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6" name="Google Shape;336;p15"/>
            <p:cNvSpPr/>
            <p:nvPr/>
          </p:nvSpPr>
          <p:spPr>
            <a:xfrm>
              <a:off x="5793285" y="3777410"/>
              <a:ext cx="14097" cy="14096"/>
            </a:xfrm>
            <a:custGeom>
              <a:rect b="b" l="l" r="r" t="t"/>
              <a:pathLst>
                <a:path extrusionOk="0" h="14096"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7" name="Google Shape;337;p15"/>
            <p:cNvSpPr/>
            <p:nvPr/>
          </p:nvSpPr>
          <p:spPr>
            <a:xfrm>
              <a:off x="5852436"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8" name="Google Shape;338;p15"/>
            <p:cNvSpPr/>
            <p:nvPr/>
          </p:nvSpPr>
          <p:spPr>
            <a:xfrm>
              <a:off x="5911683"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9" name="Google Shape;339;p15"/>
            <p:cNvSpPr/>
            <p:nvPr/>
          </p:nvSpPr>
          <p:spPr>
            <a:xfrm>
              <a:off x="5970835"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0" name="Google Shape;340;p15"/>
            <p:cNvSpPr/>
            <p:nvPr/>
          </p:nvSpPr>
          <p:spPr>
            <a:xfrm>
              <a:off x="6030082" y="3777410"/>
              <a:ext cx="14097" cy="14096"/>
            </a:xfrm>
            <a:custGeom>
              <a:rect b="b" l="l" r="r" t="t"/>
              <a:pathLst>
                <a:path extrusionOk="0" h="14096"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1" name="Google Shape;341;p15"/>
            <p:cNvSpPr/>
            <p:nvPr/>
          </p:nvSpPr>
          <p:spPr>
            <a:xfrm>
              <a:off x="6089231"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2" name="Google Shape;342;p15"/>
            <p:cNvSpPr/>
            <p:nvPr/>
          </p:nvSpPr>
          <p:spPr>
            <a:xfrm>
              <a:off x="6148476" y="3481374"/>
              <a:ext cx="14097" cy="14096"/>
            </a:xfrm>
            <a:custGeom>
              <a:rect b="b" l="l" r="r" t="t"/>
              <a:pathLst>
                <a:path extrusionOk="0" h="14096" w="14097">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3" name="Google Shape;343;p15"/>
            <p:cNvSpPr/>
            <p:nvPr/>
          </p:nvSpPr>
          <p:spPr>
            <a:xfrm>
              <a:off x="6207627"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4" name="Google Shape;344;p15"/>
            <p:cNvSpPr/>
            <p:nvPr/>
          </p:nvSpPr>
          <p:spPr>
            <a:xfrm>
              <a:off x="6266872" y="3481374"/>
              <a:ext cx="14096" cy="14096"/>
            </a:xfrm>
            <a:custGeom>
              <a:rect b="b" l="l" r="r" t="t"/>
              <a:pathLst>
                <a:path extrusionOk="0" h="14096" w="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5" name="Google Shape;345;p15"/>
            <p:cNvSpPr/>
            <p:nvPr/>
          </p:nvSpPr>
          <p:spPr>
            <a:xfrm>
              <a:off x="6326022"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6" name="Google Shape;346;p15"/>
            <p:cNvSpPr/>
            <p:nvPr/>
          </p:nvSpPr>
          <p:spPr>
            <a:xfrm>
              <a:off x="6385268"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7" name="Google Shape;347;p15"/>
            <p:cNvSpPr/>
            <p:nvPr/>
          </p:nvSpPr>
          <p:spPr>
            <a:xfrm>
              <a:off x="6444417" y="3481373"/>
              <a:ext cx="14096" cy="14097"/>
            </a:xfrm>
            <a:custGeom>
              <a:rect b="b" l="l" r="r" t="t"/>
              <a:pathLst>
                <a:path extrusionOk="0" h="14097" w="14096">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8" name="Google Shape;348;p15"/>
            <p:cNvSpPr/>
            <p:nvPr/>
          </p:nvSpPr>
          <p:spPr>
            <a:xfrm>
              <a:off x="6148476" y="3540622"/>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9" name="Google Shape;349;p15"/>
            <p:cNvSpPr/>
            <p:nvPr/>
          </p:nvSpPr>
          <p:spPr>
            <a:xfrm>
              <a:off x="6207627" y="354062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0" name="Google Shape;350;p15"/>
            <p:cNvSpPr/>
            <p:nvPr/>
          </p:nvSpPr>
          <p:spPr>
            <a:xfrm>
              <a:off x="6266872" y="3540626"/>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1" name="Google Shape;351;p15"/>
            <p:cNvSpPr/>
            <p:nvPr/>
          </p:nvSpPr>
          <p:spPr>
            <a:xfrm>
              <a:off x="6326022" y="3540627"/>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2" name="Google Shape;352;p15"/>
            <p:cNvSpPr/>
            <p:nvPr/>
          </p:nvSpPr>
          <p:spPr>
            <a:xfrm>
              <a:off x="6385268" y="354063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3" name="Google Shape;353;p15"/>
            <p:cNvSpPr/>
            <p:nvPr/>
          </p:nvSpPr>
          <p:spPr>
            <a:xfrm>
              <a:off x="6444417" y="3540631"/>
              <a:ext cx="14096" cy="14097"/>
            </a:xfrm>
            <a:custGeom>
              <a:rect b="b" l="l" r="r" t="t"/>
              <a:pathLst>
                <a:path extrusionOk="0" h="14097" w="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4" name="Google Shape;354;p15"/>
            <p:cNvSpPr/>
            <p:nvPr/>
          </p:nvSpPr>
          <p:spPr>
            <a:xfrm>
              <a:off x="6148476" y="3599781"/>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5" name="Google Shape;355;p15"/>
            <p:cNvSpPr/>
            <p:nvPr/>
          </p:nvSpPr>
          <p:spPr>
            <a:xfrm>
              <a:off x="6207627" y="3599781"/>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6" name="Google Shape;356;p15"/>
            <p:cNvSpPr/>
            <p:nvPr/>
          </p:nvSpPr>
          <p:spPr>
            <a:xfrm>
              <a:off x="6266872" y="3599781"/>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7" name="Google Shape;357;p15"/>
            <p:cNvSpPr/>
            <p:nvPr/>
          </p:nvSpPr>
          <p:spPr>
            <a:xfrm>
              <a:off x="6326022" y="3599781"/>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8" name="Google Shape;358;p15"/>
            <p:cNvSpPr/>
            <p:nvPr/>
          </p:nvSpPr>
          <p:spPr>
            <a:xfrm>
              <a:off x="6385268" y="359978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9" name="Google Shape;359;p15"/>
            <p:cNvSpPr/>
            <p:nvPr/>
          </p:nvSpPr>
          <p:spPr>
            <a:xfrm>
              <a:off x="6444417" y="3599782"/>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0" name="Google Shape;360;p15"/>
            <p:cNvSpPr/>
            <p:nvPr/>
          </p:nvSpPr>
          <p:spPr>
            <a:xfrm>
              <a:off x="6148476" y="3659026"/>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1" name="Google Shape;361;p15"/>
            <p:cNvSpPr/>
            <p:nvPr/>
          </p:nvSpPr>
          <p:spPr>
            <a:xfrm>
              <a:off x="6207627"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2" name="Google Shape;362;p15"/>
            <p:cNvSpPr/>
            <p:nvPr/>
          </p:nvSpPr>
          <p:spPr>
            <a:xfrm>
              <a:off x="6266872" y="3659026"/>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3" name="Google Shape;363;p15"/>
            <p:cNvSpPr/>
            <p:nvPr/>
          </p:nvSpPr>
          <p:spPr>
            <a:xfrm>
              <a:off x="6326022"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4" name="Google Shape;364;p15"/>
            <p:cNvSpPr/>
            <p:nvPr/>
          </p:nvSpPr>
          <p:spPr>
            <a:xfrm>
              <a:off x="6385268"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5" name="Google Shape;365;p15"/>
            <p:cNvSpPr/>
            <p:nvPr/>
          </p:nvSpPr>
          <p:spPr>
            <a:xfrm>
              <a:off x="6444417"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6" name="Google Shape;366;p15"/>
            <p:cNvSpPr/>
            <p:nvPr/>
          </p:nvSpPr>
          <p:spPr>
            <a:xfrm>
              <a:off x="6148476" y="3718177"/>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7" name="Google Shape;367;p15"/>
            <p:cNvSpPr/>
            <p:nvPr/>
          </p:nvSpPr>
          <p:spPr>
            <a:xfrm>
              <a:off x="6207627" y="3718177"/>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8" name="Google Shape;368;p15"/>
            <p:cNvSpPr/>
            <p:nvPr/>
          </p:nvSpPr>
          <p:spPr>
            <a:xfrm>
              <a:off x="6266872" y="3718177"/>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9" name="Google Shape;369;p15"/>
            <p:cNvSpPr/>
            <p:nvPr/>
          </p:nvSpPr>
          <p:spPr>
            <a:xfrm>
              <a:off x="6326022" y="3718177"/>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0" name="Google Shape;370;p15"/>
            <p:cNvSpPr/>
            <p:nvPr/>
          </p:nvSpPr>
          <p:spPr>
            <a:xfrm>
              <a:off x="6385268" y="3718172"/>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1" name="Google Shape;371;p15"/>
            <p:cNvSpPr/>
            <p:nvPr/>
          </p:nvSpPr>
          <p:spPr>
            <a:xfrm>
              <a:off x="6444417" y="371817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2" name="Google Shape;372;p15"/>
            <p:cNvSpPr/>
            <p:nvPr/>
          </p:nvSpPr>
          <p:spPr>
            <a:xfrm>
              <a:off x="6148472" y="3777419"/>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3" name="Google Shape;373;p15"/>
            <p:cNvSpPr/>
            <p:nvPr/>
          </p:nvSpPr>
          <p:spPr>
            <a:xfrm>
              <a:off x="6207622" y="3777419"/>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4" name="Google Shape;374;p15"/>
            <p:cNvSpPr/>
            <p:nvPr/>
          </p:nvSpPr>
          <p:spPr>
            <a:xfrm>
              <a:off x="6266868" y="3777419"/>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5" name="Google Shape;375;p15"/>
            <p:cNvSpPr/>
            <p:nvPr/>
          </p:nvSpPr>
          <p:spPr>
            <a:xfrm>
              <a:off x="6326024" y="3777383"/>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6" name="Google Shape;376;p15"/>
            <p:cNvSpPr/>
            <p:nvPr/>
          </p:nvSpPr>
          <p:spPr>
            <a:xfrm>
              <a:off x="6385287" y="3777429"/>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7" name="Google Shape;377;p15"/>
            <p:cNvSpPr/>
            <p:nvPr/>
          </p:nvSpPr>
          <p:spPr>
            <a:xfrm>
              <a:off x="6444424" y="3777424"/>
              <a:ext cx="14096" cy="14096"/>
            </a:xfrm>
            <a:custGeom>
              <a:rect b="b" l="l" r="r" t="t"/>
              <a:pathLst>
                <a:path extrusionOk="0" h="14096" w="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378" name="Google Shape;378;p15"/>
          <p:cNvSpPr txBox="1"/>
          <p:nvPr>
            <p:ph type="title"/>
          </p:nvPr>
        </p:nvSpPr>
        <p:spPr>
          <a:xfrm>
            <a:off x="838201" y="2567199"/>
            <a:ext cx="4031808" cy="305305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Source Sans Pro"/>
              <a:buNone/>
            </a:pPr>
            <a:r>
              <a:rPr lang="en-US"/>
              <a:t>Problem statement</a:t>
            </a:r>
            <a:endParaRPr/>
          </a:p>
        </p:txBody>
      </p:sp>
      <p:sp>
        <p:nvSpPr>
          <p:cNvPr id="379" name="Google Shape;379;p15"/>
          <p:cNvSpPr txBox="1"/>
          <p:nvPr>
            <p:ph idx="1" type="body"/>
          </p:nvPr>
        </p:nvSpPr>
        <p:spPr>
          <a:xfrm>
            <a:off x="6477270" y="1130846"/>
            <a:ext cx="4974771" cy="5082340"/>
          </a:xfrm>
          <a:prstGeom prst="rect">
            <a:avLst/>
          </a:prstGeom>
          <a:noFill/>
          <a:ln>
            <a:noFill/>
          </a:ln>
        </p:spPr>
        <p:txBody>
          <a:bodyPr anchorCtr="0" anchor="t" bIns="45700" lIns="91425" spcFirstLastPara="1" rIns="91425" wrap="square" tIns="45700">
            <a:noAutofit/>
          </a:bodyPr>
          <a:lstStyle/>
          <a:p>
            <a:pPr indent="-228600" lvl="0" marL="228600" rtl="0" algn="just">
              <a:lnSpc>
                <a:spcPct val="110000"/>
              </a:lnSpc>
              <a:spcBef>
                <a:spcPts val="0"/>
              </a:spcBef>
              <a:spcAft>
                <a:spcPts val="0"/>
              </a:spcAft>
              <a:buClr>
                <a:schemeClr val="dk1"/>
              </a:buClr>
              <a:buSzPts val="2000"/>
              <a:buChar char="•"/>
            </a:pPr>
            <a:r>
              <a:rPr lang="en-US" sz="2000"/>
              <a:t>In 2013, the World Health Organization (WHO) declared that </a:t>
            </a:r>
            <a:r>
              <a:rPr b="1" lang="en-US" sz="2000">
                <a:solidFill>
                  <a:srgbClr val="0174E1"/>
                </a:solidFill>
              </a:rPr>
              <a:t>antibiotic resistance</a:t>
            </a:r>
            <a:r>
              <a:rPr lang="en-US" sz="2000"/>
              <a:t> is a global threat to public health.</a:t>
            </a:r>
            <a:endParaRPr/>
          </a:p>
          <a:p>
            <a:pPr indent="-228600" lvl="0" marL="228600" rtl="0" algn="just">
              <a:lnSpc>
                <a:spcPct val="110000"/>
              </a:lnSpc>
              <a:spcBef>
                <a:spcPts val="2000"/>
              </a:spcBef>
              <a:spcAft>
                <a:spcPts val="0"/>
              </a:spcAft>
              <a:buClr>
                <a:schemeClr val="dk1"/>
              </a:buClr>
              <a:buSzPts val="2000"/>
              <a:buChar char="•"/>
            </a:pPr>
            <a:r>
              <a:rPr lang="en-US" sz="2000"/>
              <a:t>It is also an economic burden for society, with expenses on </a:t>
            </a:r>
            <a:r>
              <a:rPr lang="en-US" sz="2000"/>
              <a:t>healthcare</a:t>
            </a:r>
            <a:r>
              <a:rPr lang="en-US" sz="2000"/>
              <a:t> and pharmaceutical research.</a:t>
            </a:r>
            <a:endParaRPr/>
          </a:p>
          <a:p>
            <a:pPr indent="-228600" lvl="0" marL="228600" rtl="0" algn="just">
              <a:lnSpc>
                <a:spcPct val="110000"/>
              </a:lnSpc>
              <a:spcBef>
                <a:spcPts val="2000"/>
              </a:spcBef>
              <a:spcAft>
                <a:spcPts val="0"/>
              </a:spcAft>
              <a:buClr>
                <a:schemeClr val="dk1"/>
              </a:buClr>
              <a:buSzPts val="2000"/>
              <a:buChar char="•"/>
            </a:pPr>
            <a:r>
              <a:rPr lang="en-US" sz="2000"/>
              <a:t>Currently, the number of deaths due to drug-resistant diseases is 700,000 each year around the globe.</a:t>
            </a:r>
            <a:endParaRPr/>
          </a:p>
          <a:p>
            <a:pPr indent="-228600" lvl="0" marL="228600" rtl="0" algn="just">
              <a:lnSpc>
                <a:spcPct val="110000"/>
              </a:lnSpc>
              <a:spcBef>
                <a:spcPts val="2000"/>
              </a:spcBef>
              <a:spcAft>
                <a:spcPts val="0"/>
              </a:spcAft>
              <a:buClr>
                <a:schemeClr val="dk1"/>
              </a:buClr>
              <a:buSzPts val="2000"/>
              <a:buChar char="•"/>
            </a:pPr>
            <a:r>
              <a:rPr lang="en-US" sz="2000"/>
              <a:t>The World Bank alerted that these deaths would rise to 10 million by 2050, if no action is taken.</a:t>
            </a:r>
            <a:endParaRPr/>
          </a:p>
          <a:p>
            <a:pPr indent="-184150" lvl="0" marL="228600" rtl="0" algn="l">
              <a:lnSpc>
                <a:spcPct val="70000"/>
              </a:lnSpc>
              <a:spcBef>
                <a:spcPts val="2000"/>
              </a:spcBef>
              <a:spcAft>
                <a:spcPts val="0"/>
              </a:spcAft>
              <a:buClr>
                <a:schemeClr val="dk1"/>
              </a:buClr>
              <a:buSzPts val="700"/>
              <a:buNone/>
            </a:pPr>
            <a:r>
              <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Source Sans Pro"/>
              <a:buNone/>
            </a:pPr>
            <a:r>
              <a:rPr lang="en-US"/>
              <a:t>And COVID-19 may worsen the problem</a:t>
            </a:r>
            <a:endParaRPr/>
          </a:p>
        </p:txBody>
      </p:sp>
      <p:sp>
        <p:nvSpPr>
          <p:cNvPr id="385" name="Google Shape;385;p16"/>
          <p:cNvSpPr txBox="1"/>
          <p:nvPr>
            <p:ph idx="1" type="body"/>
          </p:nvPr>
        </p:nvSpPr>
        <p:spPr>
          <a:xfrm>
            <a:off x="838200" y="1825625"/>
            <a:ext cx="4772487"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dk1"/>
              </a:buClr>
              <a:buSzPts val="2380"/>
              <a:buChar char="•"/>
            </a:pPr>
            <a:r>
              <a:rPr lang="en-US" sz="2380"/>
              <a:t>One key tool to tackle resistance is optimizing antibiotic use, </a:t>
            </a:r>
            <a:r>
              <a:rPr b="1" lang="en-US" sz="2380">
                <a:solidFill>
                  <a:srgbClr val="0174E1"/>
                </a:solidFill>
              </a:rPr>
              <a:t>avoiding unnecessary prescription</a:t>
            </a:r>
            <a:r>
              <a:rPr lang="en-US" sz="2380"/>
              <a:t>.</a:t>
            </a:r>
            <a:endParaRPr/>
          </a:p>
          <a:p>
            <a:pPr indent="-77470" lvl="0" marL="228600" rtl="0" algn="l">
              <a:lnSpc>
                <a:spcPct val="110000"/>
              </a:lnSpc>
              <a:spcBef>
                <a:spcPts val="1000"/>
              </a:spcBef>
              <a:spcAft>
                <a:spcPts val="0"/>
              </a:spcAft>
              <a:buClr>
                <a:schemeClr val="dk1"/>
              </a:buClr>
              <a:buSzPts val="2380"/>
              <a:buNone/>
            </a:pPr>
            <a:r>
              <a:t/>
            </a:r>
            <a:endParaRPr sz="2380"/>
          </a:p>
          <a:p>
            <a:pPr indent="-228600" lvl="0" marL="228600" rtl="0" algn="l">
              <a:lnSpc>
                <a:spcPct val="110000"/>
              </a:lnSpc>
              <a:spcBef>
                <a:spcPts val="1000"/>
              </a:spcBef>
              <a:spcAft>
                <a:spcPts val="0"/>
              </a:spcAft>
              <a:buClr>
                <a:schemeClr val="dk1"/>
              </a:buClr>
              <a:buSzPts val="2380"/>
              <a:buChar char="•"/>
            </a:pPr>
            <a:r>
              <a:rPr lang="en-US" sz="2380"/>
              <a:t>However, during the COVID-19 pandemic, many patients are receiving antibiotics without presenting signs of bacterial infection.</a:t>
            </a:r>
            <a:endParaRPr/>
          </a:p>
        </p:txBody>
      </p:sp>
      <p:cxnSp>
        <p:nvCxnSpPr>
          <p:cNvPr id="386" name="Google Shape;386;p16"/>
          <p:cNvCxnSpPr/>
          <p:nvPr/>
        </p:nvCxnSpPr>
        <p:spPr>
          <a:xfrm>
            <a:off x="5841506" y="1650677"/>
            <a:ext cx="0" cy="4701234"/>
          </a:xfrm>
          <a:prstGeom prst="straightConnector1">
            <a:avLst/>
          </a:prstGeom>
          <a:noFill/>
          <a:ln cap="flat" cmpd="sng" w="9525">
            <a:solidFill>
              <a:schemeClr val="dk1"/>
            </a:solidFill>
            <a:prstDash val="solid"/>
            <a:miter lim="800000"/>
            <a:headEnd len="sm" w="sm" type="none"/>
            <a:tailEnd len="sm" w="sm" type="none"/>
          </a:ln>
        </p:spPr>
      </p:cxnSp>
      <p:sp>
        <p:nvSpPr>
          <p:cNvPr id="387" name="Google Shape;387;p16"/>
          <p:cNvSpPr txBox="1"/>
          <p:nvPr/>
        </p:nvSpPr>
        <p:spPr>
          <a:xfrm>
            <a:off x="6342366" y="1690688"/>
            <a:ext cx="4772481" cy="3108543"/>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Source Sans Pro"/>
                <a:ea typeface="Source Sans Pro"/>
                <a:cs typeface="Source Sans Pro"/>
                <a:sym typeface="Source Sans Pro"/>
              </a:rPr>
              <a:t>A review of studies on COVID-19 patients identified that</a:t>
            </a:r>
            <a:endParaRPr/>
          </a:p>
          <a:p>
            <a:pPr indent="-107950" lvl="0" marL="285750" marR="0" rtl="0" algn="l">
              <a:spcBef>
                <a:spcPts val="0"/>
              </a:spcBef>
              <a:spcAft>
                <a:spcPts val="0"/>
              </a:spcAft>
              <a:buClr>
                <a:schemeClr val="dk1"/>
              </a:buClr>
              <a:buSzPts val="2800"/>
              <a:buFont typeface="Arial"/>
              <a:buNone/>
            </a:pPr>
            <a:r>
              <a:t/>
            </a:r>
            <a:endParaRPr sz="2800">
              <a:solidFill>
                <a:schemeClr val="dk1"/>
              </a:solidFill>
              <a:latin typeface="Source Sans Pro"/>
              <a:ea typeface="Source Sans Pro"/>
              <a:cs typeface="Source Sans Pro"/>
              <a:sym typeface="Source Sans Pro"/>
            </a:endParaRPr>
          </a:p>
          <a:p>
            <a:pPr indent="-107950" lvl="0" marL="285750" marR="0" rtl="0" algn="l">
              <a:spcBef>
                <a:spcPts val="0"/>
              </a:spcBef>
              <a:spcAft>
                <a:spcPts val="0"/>
              </a:spcAft>
              <a:buClr>
                <a:schemeClr val="dk1"/>
              </a:buClr>
              <a:buSzPts val="2800"/>
              <a:buFont typeface="Arial"/>
              <a:buNone/>
            </a:pPr>
            <a:r>
              <a:t/>
            </a:r>
            <a:endParaRPr sz="2800">
              <a:solidFill>
                <a:schemeClr val="dk1"/>
              </a:solidFill>
              <a:latin typeface="Source Sans Pro"/>
              <a:ea typeface="Source Sans Pro"/>
              <a:cs typeface="Source Sans Pro"/>
              <a:sym typeface="Source Sans Pro"/>
            </a:endParaRPr>
          </a:p>
          <a:p>
            <a:pPr indent="-107950" lvl="0" marL="285750" marR="0" rtl="0" algn="l">
              <a:spcBef>
                <a:spcPts val="0"/>
              </a:spcBef>
              <a:spcAft>
                <a:spcPts val="0"/>
              </a:spcAft>
              <a:buClr>
                <a:schemeClr val="dk1"/>
              </a:buClr>
              <a:buSzPts val="2800"/>
              <a:buFont typeface="Arial"/>
              <a:buNone/>
            </a:pPr>
            <a:r>
              <a:t/>
            </a:r>
            <a:endParaRPr sz="2800">
              <a:solidFill>
                <a:schemeClr val="dk1"/>
              </a:solidFill>
              <a:latin typeface="Source Sans Pro"/>
              <a:ea typeface="Source Sans Pro"/>
              <a:cs typeface="Source Sans Pro"/>
              <a:sym typeface="Source Sans Pro"/>
            </a:endParaRPr>
          </a:p>
          <a:p>
            <a:pPr indent="0" lvl="0" marL="0" marR="0" rtl="0" algn="l">
              <a:spcBef>
                <a:spcPts val="0"/>
              </a:spcBef>
              <a:spcAft>
                <a:spcPts val="0"/>
              </a:spcAft>
              <a:buNone/>
            </a:pPr>
            <a:r>
              <a:rPr lang="en-US" sz="2800">
                <a:solidFill>
                  <a:schemeClr val="dk1"/>
                </a:solidFill>
                <a:latin typeface="Source Sans Pro"/>
                <a:ea typeface="Source Sans Pro"/>
                <a:cs typeface="Source Sans Pro"/>
                <a:sym typeface="Source Sans Pro"/>
              </a:rPr>
              <a:t>   but only</a:t>
            </a:r>
            <a:endParaRPr/>
          </a:p>
        </p:txBody>
      </p:sp>
      <p:sp>
        <p:nvSpPr>
          <p:cNvPr id="388" name="Google Shape;388;p16"/>
          <p:cNvSpPr txBox="1"/>
          <p:nvPr/>
        </p:nvSpPr>
        <p:spPr>
          <a:xfrm>
            <a:off x="6567055" y="3163092"/>
            <a:ext cx="1508746"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a:solidFill>
                  <a:schemeClr val="accent3"/>
                </a:solidFill>
                <a:latin typeface="Source Sans Pro"/>
                <a:ea typeface="Source Sans Pro"/>
                <a:cs typeface="Source Sans Pro"/>
                <a:sym typeface="Source Sans Pro"/>
              </a:rPr>
              <a:t>72%</a:t>
            </a:r>
            <a:endParaRPr/>
          </a:p>
        </p:txBody>
      </p:sp>
      <p:sp>
        <p:nvSpPr>
          <p:cNvPr id="389" name="Google Shape;389;p16"/>
          <p:cNvSpPr txBox="1"/>
          <p:nvPr/>
        </p:nvSpPr>
        <p:spPr>
          <a:xfrm>
            <a:off x="8075801" y="3296088"/>
            <a:ext cx="261288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Source Sans Pro"/>
                <a:ea typeface="Source Sans Pro"/>
                <a:cs typeface="Source Sans Pro"/>
                <a:sym typeface="Source Sans Pro"/>
              </a:rPr>
              <a:t>received antimicrobial therapy</a:t>
            </a:r>
            <a:endParaRPr/>
          </a:p>
        </p:txBody>
      </p:sp>
      <p:sp>
        <p:nvSpPr>
          <p:cNvPr id="390" name="Google Shape;390;p16"/>
          <p:cNvSpPr txBox="1"/>
          <p:nvPr/>
        </p:nvSpPr>
        <p:spPr>
          <a:xfrm>
            <a:off x="6932539" y="4860786"/>
            <a:ext cx="1143262"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a:solidFill>
                  <a:schemeClr val="accent3"/>
                </a:solidFill>
                <a:latin typeface="Source Sans Pro"/>
                <a:ea typeface="Source Sans Pro"/>
                <a:cs typeface="Source Sans Pro"/>
                <a:sym typeface="Source Sans Pro"/>
              </a:rPr>
              <a:t>8%</a:t>
            </a:r>
            <a:endParaRPr/>
          </a:p>
        </p:txBody>
      </p:sp>
      <p:sp>
        <p:nvSpPr>
          <p:cNvPr id="391" name="Google Shape;391;p16"/>
          <p:cNvSpPr txBox="1"/>
          <p:nvPr/>
        </p:nvSpPr>
        <p:spPr>
          <a:xfrm>
            <a:off x="8075801" y="4860786"/>
            <a:ext cx="261288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Source Sans Pro"/>
                <a:ea typeface="Source Sans Pro"/>
                <a:cs typeface="Source Sans Pro"/>
                <a:sym typeface="Source Sans Pro"/>
              </a:rPr>
              <a:t>demonstrated superimposed bacterial or fungal co-infections.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397" name="Google Shape;397;p17"/>
          <p:cNvSpPr txBox="1"/>
          <p:nvPr>
            <p:ph type="title"/>
          </p:nvPr>
        </p:nvSpPr>
        <p:spPr>
          <a:xfrm>
            <a:off x="6621521" y="282800"/>
            <a:ext cx="4716231" cy="128867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Source Sans Pro"/>
              <a:buNone/>
            </a:pPr>
            <a:r>
              <a:rPr lang="en-US" sz="3600"/>
              <a:t>Why is this happening?</a:t>
            </a:r>
            <a:endParaRPr/>
          </a:p>
        </p:txBody>
      </p:sp>
      <p:pic>
        <p:nvPicPr>
          <p:cNvPr descr="Badge Question Mark" id="398" name="Google Shape;398;p17"/>
          <p:cNvPicPr preferRelativeResize="0"/>
          <p:nvPr/>
        </p:nvPicPr>
        <p:blipFill rotWithShape="1">
          <a:blip r:embed="rId3">
            <a:alphaModFix/>
          </a:blip>
          <a:srcRect b="0" l="0" r="0" t="0"/>
          <a:stretch/>
        </p:blipFill>
        <p:spPr>
          <a:xfrm>
            <a:off x="336210" y="375056"/>
            <a:ext cx="966162" cy="966162"/>
          </a:xfrm>
          <a:prstGeom prst="rect">
            <a:avLst/>
          </a:prstGeom>
          <a:noFill/>
          <a:ln>
            <a:noFill/>
          </a:ln>
        </p:spPr>
      </p:pic>
      <p:grpSp>
        <p:nvGrpSpPr>
          <p:cNvPr id="399" name="Google Shape;399;p17"/>
          <p:cNvGrpSpPr/>
          <p:nvPr/>
        </p:nvGrpSpPr>
        <p:grpSpPr>
          <a:xfrm>
            <a:off x="5435537" y="618698"/>
            <a:ext cx="365021" cy="365021"/>
            <a:chOff x="149345" y="10991595"/>
            <a:chExt cx="365021" cy="365021"/>
          </a:xfrm>
        </p:grpSpPr>
        <p:sp>
          <p:nvSpPr>
            <p:cNvPr id="400" name="Google Shape;400;p17"/>
            <p:cNvSpPr/>
            <p:nvPr/>
          </p:nvSpPr>
          <p:spPr>
            <a:xfrm>
              <a:off x="149345" y="10991595"/>
              <a:ext cx="365021" cy="365021"/>
            </a:xfrm>
            <a:prstGeom prst="ellipse">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01" name="Google Shape;401;p17"/>
            <p:cNvSpPr/>
            <p:nvPr/>
          </p:nvSpPr>
          <p:spPr>
            <a:xfrm>
              <a:off x="149345" y="10991595"/>
              <a:ext cx="365021" cy="365021"/>
            </a:xfrm>
            <a:prstGeom prst="ellipse">
              <a:avLst/>
            </a:prstGeom>
            <a:solidFill>
              <a:schemeClr val="accent1">
                <a:alpha val="20000"/>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pic>
        <p:nvPicPr>
          <p:cNvPr descr="Stopwatch" id="402" name="Google Shape;402;p17"/>
          <p:cNvPicPr preferRelativeResize="0"/>
          <p:nvPr/>
        </p:nvPicPr>
        <p:blipFill rotWithShape="1">
          <a:blip r:embed="rId4">
            <a:alphaModFix/>
          </a:blip>
          <a:srcRect b="0" l="0" r="0" t="0"/>
          <a:stretch/>
        </p:blipFill>
        <p:spPr>
          <a:xfrm>
            <a:off x="4121344" y="2665514"/>
            <a:ext cx="1081150" cy="1081150"/>
          </a:xfrm>
          <a:prstGeom prst="rect">
            <a:avLst/>
          </a:prstGeom>
          <a:noFill/>
          <a:ln>
            <a:noFill/>
          </a:ln>
        </p:spPr>
      </p:pic>
      <p:grpSp>
        <p:nvGrpSpPr>
          <p:cNvPr id="403" name="Google Shape;403;p17"/>
          <p:cNvGrpSpPr/>
          <p:nvPr/>
        </p:nvGrpSpPr>
        <p:grpSpPr>
          <a:xfrm>
            <a:off x="105888" y="5091324"/>
            <a:ext cx="975169" cy="975171"/>
            <a:chOff x="5829300" y="3162300"/>
            <a:chExt cx="532256" cy="532257"/>
          </a:xfrm>
        </p:grpSpPr>
        <p:sp>
          <p:nvSpPr>
            <p:cNvPr id="404" name="Google Shape;404;p17"/>
            <p:cNvSpPr/>
            <p:nvPr/>
          </p:nvSpPr>
          <p:spPr>
            <a:xfrm>
              <a:off x="5859208" y="3192208"/>
              <a:ext cx="112966" cy="112966"/>
            </a:xfrm>
            <a:custGeom>
              <a:rect b="b" l="l" r="r" t="t"/>
              <a:pathLst>
                <a:path extrusionOk="0" h="112966" w="112966">
                  <a:moveTo>
                    <a:pt x="112967" y="0"/>
                  </a:moveTo>
                  <a:lnTo>
                    <a:pt x="0" y="112967"/>
                  </a:lnTo>
                  <a:cubicBezTo>
                    <a:pt x="25356" y="64747"/>
                    <a:pt x="64747" y="25356"/>
                    <a:pt x="112967"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05" name="Google Shape;405;p17"/>
            <p:cNvSpPr/>
            <p:nvPr/>
          </p:nvSpPr>
          <p:spPr>
            <a:xfrm>
              <a:off x="5831205" y="3164205"/>
              <a:ext cx="230314" cy="230314"/>
            </a:xfrm>
            <a:custGeom>
              <a:rect b="b" l="l" r="r" t="t"/>
              <a:pathLst>
                <a:path extrusionOk="0" h="230314" w="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06" name="Google Shape;406;p17"/>
            <p:cNvSpPr/>
            <p:nvPr/>
          </p:nvSpPr>
          <p:spPr>
            <a:xfrm>
              <a:off x="5829300" y="3162300"/>
              <a:ext cx="294131" cy="294131"/>
            </a:xfrm>
            <a:custGeom>
              <a:rect b="b" l="l" r="r" t="t"/>
              <a:pathLst>
                <a:path extrusionOk="0" h="294131" w="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07" name="Google Shape;407;p17"/>
            <p:cNvSpPr/>
            <p:nvPr/>
          </p:nvSpPr>
          <p:spPr>
            <a:xfrm>
              <a:off x="5837205" y="3170110"/>
              <a:ext cx="337184" cy="337280"/>
            </a:xfrm>
            <a:custGeom>
              <a:rect b="b" l="l" r="r" t="t"/>
              <a:pathLst>
                <a:path extrusionOk="0" h="337280" w="337184">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08" name="Google Shape;408;p17"/>
            <p:cNvSpPr/>
            <p:nvPr/>
          </p:nvSpPr>
          <p:spPr>
            <a:xfrm>
              <a:off x="5853207" y="3186207"/>
              <a:ext cx="364617" cy="364617"/>
            </a:xfrm>
            <a:custGeom>
              <a:rect b="b" l="l" r="r" t="t"/>
              <a:pathLst>
                <a:path extrusionOk="0" h="364617" w="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09" name="Google Shape;409;p17"/>
            <p:cNvSpPr/>
            <p:nvPr/>
          </p:nvSpPr>
          <p:spPr>
            <a:xfrm>
              <a:off x="5875305" y="3208305"/>
              <a:ext cx="380238" cy="380238"/>
            </a:xfrm>
            <a:custGeom>
              <a:rect b="b" l="l" r="r" t="t"/>
              <a:pathLst>
                <a:path extrusionOk="0" h="380238" w="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10" name="Google Shape;410;p17"/>
            <p:cNvSpPr/>
            <p:nvPr/>
          </p:nvSpPr>
          <p:spPr>
            <a:xfrm>
              <a:off x="5902832" y="3235832"/>
              <a:ext cx="385191" cy="385191"/>
            </a:xfrm>
            <a:custGeom>
              <a:rect b="b" l="l" r="r" t="t"/>
              <a:pathLst>
                <a:path extrusionOk="0" h="385191" w="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11" name="Google Shape;411;p17"/>
            <p:cNvSpPr/>
            <p:nvPr/>
          </p:nvSpPr>
          <p:spPr>
            <a:xfrm>
              <a:off x="5935789" y="3268313"/>
              <a:ext cx="379761" cy="380237"/>
            </a:xfrm>
            <a:custGeom>
              <a:rect b="b" l="l" r="r" t="t"/>
              <a:pathLst>
                <a:path extrusionOk="0" h="380237" w="379761">
                  <a:moveTo>
                    <a:pt x="372428" y="0"/>
                  </a:moveTo>
                  <a:cubicBezTo>
                    <a:pt x="374999" y="3239"/>
                    <a:pt x="377381" y="6572"/>
                    <a:pt x="379762" y="9525"/>
                  </a:cubicBezTo>
                  <a:lnTo>
                    <a:pt x="9525" y="380238"/>
                  </a:lnTo>
                  <a:cubicBezTo>
                    <a:pt x="6096" y="377857"/>
                    <a:pt x="2762" y="375476"/>
                    <a:pt x="0" y="3729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12" name="Google Shape;412;p17"/>
            <p:cNvSpPr/>
            <p:nvPr/>
          </p:nvSpPr>
          <p:spPr>
            <a:xfrm>
              <a:off x="5972841" y="3305841"/>
              <a:ext cx="364807" cy="364807"/>
            </a:xfrm>
            <a:custGeom>
              <a:rect b="b" l="l" r="r" t="t"/>
              <a:pathLst>
                <a:path extrusionOk="0" h="364807" w="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13" name="Google Shape;413;p17"/>
            <p:cNvSpPr/>
            <p:nvPr/>
          </p:nvSpPr>
          <p:spPr>
            <a:xfrm>
              <a:off x="6016370" y="3349466"/>
              <a:ext cx="337280" cy="337280"/>
            </a:xfrm>
            <a:custGeom>
              <a:rect b="b" l="l" r="r" t="t"/>
              <a:pathLst>
                <a:path extrusionOk="0" h="337280" w="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14" name="Google Shape;414;p17"/>
            <p:cNvSpPr/>
            <p:nvPr/>
          </p:nvSpPr>
          <p:spPr>
            <a:xfrm>
              <a:off x="6067329" y="3400425"/>
              <a:ext cx="294227" cy="294132"/>
            </a:xfrm>
            <a:custGeom>
              <a:rect b="b" l="l" r="r" t="t"/>
              <a:pathLst>
                <a:path extrusionOk="0" h="294132" w="294227">
                  <a:moveTo>
                    <a:pt x="292989" y="0"/>
                  </a:moveTo>
                  <a:cubicBezTo>
                    <a:pt x="293561" y="5334"/>
                    <a:pt x="293942" y="10668"/>
                    <a:pt x="294227" y="15907"/>
                  </a:cubicBezTo>
                  <a:lnTo>
                    <a:pt x="15907" y="294132"/>
                  </a:lnTo>
                  <a:cubicBezTo>
                    <a:pt x="10668" y="294132"/>
                    <a:pt x="5334" y="293465"/>
                    <a:pt x="0" y="2928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15" name="Google Shape;415;p17"/>
            <p:cNvSpPr/>
            <p:nvPr/>
          </p:nvSpPr>
          <p:spPr>
            <a:xfrm>
              <a:off x="6129337" y="3462337"/>
              <a:ext cx="230314" cy="230314"/>
            </a:xfrm>
            <a:custGeom>
              <a:rect b="b" l="l" r="r" t="t"/>
              <a:pathLst>
                <a:path extrusionOk="0" h="230314" w="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16" name="Google Shape;416;p17"/>
            <p:cNvSpPr/>
            <p:nvPr/>
          </p:nvSpPr>
          <p:spPr>
            <a:xfrm>
              <a:off x="6218682" y="3551682"/>
              <a:ext cx="112871" cy="112871"/>
            </a:xfrm>
            <a:custGeom>
              <a:rect b="b" l="l" r="r" t="t"/>
              <a:pathLst>
                <a:path extrusionOk="0" h="112871" w="112871">
                  <a:moveTo>
                    <a:pt x="112871" y="0"/>
                  </a:moveTo>
                  <a:cubicBezTo>
                    <a:pt x="87618" y="48239"/>
                    <a:pt x="48239" y="87618"/>
                    <a:pt x="0" y="1128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417" name="Google Shape;417;p17"/>
          <p:cNvSpPr txBox="1"/>
          <p:nvPr>
            <p:ph idx="1" type="body"/>
          </p:nvPr>
        </p:nvSpPr>
        <p:spPr>
          <a:xfrm>
            <a:off x="5435525" y="2000525"/>
            <a:ext cx="5902200" cy="34830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2035"/>
              <a:buNone/>
            </a:pPr>
            <a:r>
              <a:rPr lang="en-US" sz="2035"/>
              <a:t>COVID-19 increases the sense of </a:t>
            </a:r>
            <a:r>
              <a:rPr b="1" lang="en-US" sz="2035">
                <a:solidFill>
                  <a:srgbClr val="0174E1"/>
                </a:solidFill>
              </a:rPr>
              <a:t>uncertainty</a:t>
            </a:r>
            <a:r>
              <a:rPr lang="en-US" sz="2035"/>
              <a:t> and </a:t>
            </a:r>
            <a:r>
              <a:rPr b="1" lang="en-US" sz="2035">
                <a:solidFill>
                  <a:srgbClr val="0174E1"/>
                </a:solidFill>
              </a:rPr>
              <a:t>urgency</a:t>
            </a:r>
            <a:r>
              <a:rPr lang="en-US" sz="2035"/>
              <a:t> in health care services, since:</a:t>
            </a:r>
            <a:endParaRPr/>
          </a:p>
          <a:p>
            <a:pPr indent="0" lvl="0" marL="0" rtl="0" algn="l">
              <a:lnSpc>
                <a:spcPct val="110000"/>
              </a:lnSpc>
              <a:spcBef>
                <a:spcPts val="1000"/>
              </a:spcBef>
              <a:spcAft>
                <a:spcPts val="0"/>
              </a:spcAft>
              <a:buClr>
                <a:schemeClr val="dk1"/>
              </a:buClr>
              <a:buSzPts val="925"/>
              <a:buNone/>
            </a:pPr>
            <a:r>
              <a:t/>
            </a:r>
            <a:endParaRPr sz="925"/>
          </a:p>
          <a:p>
            <a:pPr indent="-243522" lvl="0" marL="228600" rtl="0" algn="l">
              <a:lnSpc>
                <a:spcPct val="110000"/>
              </a:lnSpc>
              <a:spcBef>
                <a:spcPts val="500"/>
              </a:spcBef>
              <a:spcAft>
                <a:spcPts val="0"/>
              </a:spcAft>
              <a:buClr>
                <a:schemeClr val="dk1"/>
              </a:buClr>
              <a:buSzPts val="2035"/>
              <a:buChar char="•"/>
            </a:pPr>
            <a:r>
              <a:rPr lang="en-US" sz="2035"/>
              <a:t>There is no specific treatment.</a:t>
            </a:r>
            <a:endParaRPr/>
          </a:p>
          <a:p>
            <a:pPr indent="-243522" lvl="0" marL="228600" rtl="0" algn="l">
              <a:lnSpc>
                <a:spcPct val="110000"/>
              </a:lnSpc>
              <a:spcBef>
                <a:spcPts val="500"/>
              </a:spcBef>
              <a:spcAft>
                <a:spcPts val="0"/>
              </a:spcAft>
              <a:buClr>
                <a:schemeClr val="dk1"/>
              </a:buClr>
              <a:buSzPts val="2035"/>
              <a:buChar char="•"/>
            </a:pPr>
            <a:r>
              <a:rPr lang="en-US" sz="2035"/>
              <a:t>Its traits are difficult to distinguish from bacterial infection.</a:t>
            </a:r>
            <a:endParaRPr/>
          </a:p>
          <a:p>
            <a:pPr indent="-243522" lvl="0" marL="228600" rtl="0" algn="l">
              <a:lnSpc>
                <a:spcPct val="110000"/>
              </a:lnSpc>
              <a:spcBef>
                <a:spcPts val="500"/>
              </a:spcBef>
              <a:spcAft>
                <a:spcPts val="0"/>
              </a:spcAft>
              <a:buClr>
                <a:schemeClr val="dk1"/>
              </a:buClr>
              <a:buSzPts val="2035"/>
              <a:buChar char="•"/>
            </a:pPr>
            <a:r>
              <a:rPr lang="en-US" sz="2035"/>
              <a:t>Tests might not be readily available or have delayed results.</a:t>
            </a:r>
            <a:endParaRPr/>
          </a:p>
          <a:p>
            <a:pPr indent="-243522" lvl="0" marL="228600" rtl="0" algn="l">
              <a:lnSpc>
                <a:spcPct val="110000"/>
              </a:lnSpc>
              <a:spcBef>
                <a:spcPts val="500"/>
              </a:spcBef>
              <a:spcAft>
                <a:spcPts val="0"/>
              </a:spcAft>
              <a:buClr>
                <a:schemeClr val="dk1"/>
              </a:buClr>
              <a:buSzPts val="2035"/>
              <a:buChar char="•"/>
            </a:pPr>
            <a:r>
              <a:rPr lang="en-US" sz="2035"/>
              <a:t>Clinical symptoms can get worse quickly. </a:t>
            </a:r>
            <a:endParaRPr/>
          </a:p>
        </p:txBody>
      </p:sp>
      <p:sp>
        <p:nvSpPr>
          <p:cNvPr id="418" name="Google Shape;418;p17"/>
          <p:cNvSpPr/>
          <p:nvPr/>
        </p:nvSpPr>
        <p:spPr>
          <a:xfrm>
            <a:off x="1181664" y="1441932"/>
            <a:ext cx="3276900" cy="1164600"/>
          </a:xfrm>
          <a:prstGeom prst="roundRect">
            <a:avLst>
              <a:gd fmla="val 16667" name="adj"/>
            </a:avLst>
          </a:prstGeom>
          <a:gradFill>
            <a:gsLst>
              <a:gs pos="0">
                <a:srgbClr val="9BE8B1"/>
              </a:gs>
              <a:gs pos="50000">
                <a:srgbClr val="8EDDA6"/>
              </a:gs>
              <a:gs pos="100000">
                <a:srgbClr val="79DD98"/>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1" lang="en-US" sz="1400">
                <a:solidFill>
                  <a:srgbClr val="000000"/>
                </a:solidFill>
                <a:latin typeface="Source Sans Pro"/>
                <a:ea typeface="Source Sans Pro"/>
                <a:cs typeface="Source Sans Pro"/>
                <a:sym typeface="Source Sans Pro"/>
              </a:rPr>
              <a:t>“I think, undoubtedly, we've seen more antibiotic use, because sometimes clinicians are unsure…and there really are no effective treatments for COVID-19”</a:t>
            </a:r>
            <a:endParaRPr/>
          </a:p>
          <a:p>
            <a:pPr indent="0" lvl="0" marL="0" marR="0" rtl="0" algn="r">
              <a:spcBef>
                <a:spcPts val="0"/>
              </a:spcBef>
              <a:spcAft>
                <a:spcPts val="0"/>
              </a:spcAft>
              <a:buNone/>
            </a:pPr>
            <a:r>
              <a:rPr b="0" i="0" lang="en-US" sz="1400">
                <a:solidFill>
                  <a:srgbClr val="000000"/>
                </a:solidFill>
                <a:latin typeface="Source Sans Pro"/>
                <a:ea typeface="Source Sans Pro"/>
                <a:cs typeface="Source Sans Pro"/>
                <a:sym typeface="Source Sans Pro"/>
              </a:rPr>
              <a:t> </a:t>
            </a:r>
            <a:r>
              <a:rPr b="0" i="0" lang="en-US" sz="700">
                <a:solidFill>
                  <a:srgbClr val="000000"/>
                </a:solidFill>
                <a:latin typeface="Source Sans Pro"/>
                <a:ea typeface="Source Sans Pro"/>
                <a:cs typeface="Source Sans Pro"/>
                <a:sym typeface="Source Sans Pro"/>
              </a:rPr>
              <a:t>statement by a medical director</a:t>
            </a:r>
            <a:endParaRPr sz="1400">
              <a:solidFill>
                <a:schemeClr val="dk1"/>
              </a:solidFill>
              <a:latin typeface="Source Sans Pro"/>
              <a:ea typeface="Source Sans Pro"/>
              <a:cs typeface="Source Sans Pro"/>
              <a:sym typeface="Source Sans Pro"/>
            </a:endParaRPr>
          </a:p>
        </p:txBody>
      </p:sp>
      <p:sp>
        <p:nvSpPr>
          <p:cNvPr id="419" name="Google Shape;419;p17"/>
          <p:cNvSpPr/>
          <p:nvPr/>
        </p:nvSpPr>
        <p:spPr>
          <a:xfrm>
            <a:off x="1181729" y="3805698"/>
            <a:ext cx="3276900" cy="1167300"/>
          </a:xfrm>
          <a:prstGeom prst="roundRect">
            <a:avLst>
              <a:gd fmla="val 16667" name="adj"/>
            </a:avLst>
          </a:prstGeom>
          <a:gradFill>
            <a:gsLst>
              <a:gs pos="0">
                <a:srgbClr val="9BE8B1"/>
              </a:gs>
              <a:gs pos="50000">
                <a:srgbClr val="8EDDA6"/>
              </a:gs>
              <a:gs pos="100000">
                <a:srgbClr val="79DD98"/>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400">
                <a:solidFill>
                  <a:srgbClr val="000000"/>
                </a:solidFill>
                <a:latin typeface="Source Sans Pro"/>
                <a:ea typeface="Source Sans Pro"/>
                <a:cs typeface="Source Sans Pro"/>
                <a:sym typeface="Source Sans Pro"/>
              </a:rPr>
              <a:t>“</a:t>
            </a:r>
            <a:r>
              <a:rPr b="0" i="1" lang="en-US" sz="1400">
                <a:solidFill>
                  <a:srgbClr val="000000"/>
                </a:solidFill>
                <a:latin typeface="Source Sans Pro"/>
                <a:ea typeface="Source Sans Pro"/>
                <a:cs typeface="Source Sans Pro"/>
                <a:sym typeface="Source Sans Pro"/>
              </a:rPr>
              <a:t>You're not going to wait 5 days to give a patient antibiotics, so patients were being treated for bacterial pneumonia just in case”</a:t>
            </a:r>
            <a:endParaRPr i="1" sz="1400">
              <a:solidFill>
                <a:srgbClr val="000000"/>
              </a:solidFill>
              <a:latin typeface="Source Sans Pro"/>
              <a:ea typeface="Source Sans Pro"/>
              <a:cs typeface="Source Sans Pro"/>
              <a:sym typeface="Source Sans Pro"/>
            </a:endParaRPr>
          </a:p>
          <a:p>
            <a:pPr indent="0" lvl="0" marL="0" marR="0" rtl="0" algn="r">
              <a:spcBef>
                <a:spcPts val="0"/>
              </a:spcBef>
              <a:spcAft>
                <a:spcPts val="0"/>
              </a:spcAft>
              <a:buNone/>
            </a:pPr>
            <a:r>
              <a:rPr b="0" i="0" lang="en-US" sz="1400">
                <a:solidFill>
                  <a:srgbClr val="000000"/>
                </a:solidFill>
                <a:latin typeface="Source Sans Pro"/>
                <a:ea typeface="Source Sans Pro"/>
                <a:cs typeface="Source Sans Pro"/>
                <a:sym typeface="Source Sans Pro"/>
              </a:rPr>
              <a:t> </a:t>
            </a:r>
            <a:r>
              <a:rPr b="0" i="0" lang="en-US" sz="700">
                <a:solidFill>
                  <a:srgbClr val="000000"/>
                </a:solidFill>
                <a:latin typeface="Source Sans Pro"/>
                <a:ea typeface="Source Sans Pro"/>
                <a:cs typeface="Source Sans Pro"/>
                <a:sym typeface="Source Sans Pro"/>
              </a:rPr>
              <a:t>statement by a hospitalist</a:t>
            </a:r>
            <a:endParaRPr sz="1400">
              <a:solidFill>
                <a:schemeClr val="dk1"/>
              </a:solidFill>
              <a:latin typeface="Source Sans Pro"/>
              <a:ea typeface="Source Sans Pro"/>
              <a:cs typeface="Source Sans Pro"/>
              <a:sym typeface="Source Sans Pro"/>
            </a:endParaRPr>
          </a:p>
        </p:txBody>
      </p:sp>
      <p:sp>
        <p:nvSpPr>
          <p:cNvPr id="420" name="Google Shape;420;p17"/>
          <p:cNvSpPr txBox="1"/>
          <p:nvPr/>
        </p:nvSpPr>
        <p:spPr>
          <a:xfrm>
            <a:off x="1181736" y="5688501"/>
            <a:ext cx="327678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a:solidFill>
                  <a:schemeClr val="dk1"/>
                </a:solidFill>
                <a:latin typeface="Source Sans Pro"/>
                <a:ea typeface="Source Sans Pro"/>
                <a:cs typeface="Source Sans Pro"/>
                <a:sym typeface="Source Sans Pro"/>
              </a:rPr>
              <a:t>Statements’ source: </a:t>
            </a:r>
            <a:r>
              <a:rPr lang="en-US" sz="800" u="sng">
                <a:solidFill>
                  <a:schemeClr val="hlink"/>
                </a:solidFill>
                <a:latin typeface="Source Sans Pro"/>
                <a:ea typeface="Source Sans Pro"/>
                <a:cs typeface="Source Sans Pro"/>
                <a:sym typeface="Source Sans Pro"/>
                <a:hlinkClick r:id="rId5"/>
              </a:rPr>
              <a:t>CIDRAP (Center for Infectious Disease Research and Policy) News – University of Minnesota </a:t>
            </a:r>
            <a:endParaRPr sz="800">
              <a:solidFill>
                <a:schemeClr val="dk1"/>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Source Sans Pro"/>
              <a:buNone/>
            </a:pPr>
            <a:r>
              <a:rPr lang="en-US"/>
              <a:t>Available diagnosis tools</a:t>
            </a:r>
            <a:endParaRPr/>
          </a:p>
        </p:txBody>
      </p:sp>
      <p:grpSp>
        <p:nvGrpSpPr>
          <p:cNvPr id="426" name="Google Shape;426;p18"/>
          <p:cNvGrpSpPr/>
          <p:nvPr/>
        </p:nvGrpSpPr>
        <p:grpSpPr>
          <a:xfrm>
            <a:off x="698397" y="4496011"/>
            <a:ext cx="5257800" cy="1897889"/>
            <a:chOff x="2517267" y="4477703"/>
            <a:chExt cx="5257800" cy="1897889"/>
          </a:xfrm>
        </p:grpSpPr>
        <p:pic>
          <p:nvPicPr>
            <p:cNvPr id="427" name="Google Shape;427;p18"/>
            <p:cNvPicPr preferRelativeResize="0"/>
            <p:nvPr/>
          </p:nvPicPr>
          <p:blipFill rotWithShape="1">
            <a:blip r:embed="rId3">
              <a:alphaModFix/>
            </a:blip>
            <a:srcRect b="29388" l="16443" r="16322" t="4974"/>
            <a:stretch/>
          </p:blipFill>
          <p:spPr>
            <a:xfrm>
              <a:off x="2517267" y="4477703"/>
              <a:ext cx="5257800" cy="1699260"/>
            </a:xfrm>
            <a:prstGeom prst="rect">
              <a:avLst/>
            </a:prstGeom>
            <a:noFill/>
            <a:ln>
              <a:noFill/>
            </a:ln>
          </p:spPr>
        </p:pic>
        <p:sp>
          <p:nvSpPr>
            <p:cNvPr id="428" name="Google Shape;428;p18"/>
            <p:cNvSpPr txBox="1"/>
            <p:nvPr/>
          </p:nvSpPr>
          <p:spPr>
            <a:xfrm>
              <a:off x="3102720" y="6098692"/>
              <a:ext cx="4086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sng" strike="noStrike">
                  <a:solidFill>
                    <a:schemeClr val="hlink"/>
                  </a:solidFill>
                  <a:latin typeface="Arial"/>
                  <a:ea typeface="Arial"/>
                  <a:cs typeface="Arial"/>
                  <a:sym typeface="Arial"/>
                  <a:hlinkClick r:id="rId4"/>
                </a:rPr>
                <a:t>Source: https://doi.org/10.1016/j.cell.2018.02.010</a:t>
              </a:r>
              <a:endParaRPr sz="1200">
                <a:solidFill>
                  <a:schemeClr val="dk1"/>
                </a:solidFill>
                <a:latin typeface="Source Sans Pro"/>
                <a:ea typeface="Source Sans Pro"/>
                <a:cs typeface="Source Sans Pro"/>
                <a:sym typeface="Source Sans Pro"/>
              </a:endParaRPr>
            </a:p>
          </p:txBody>
        </p:sp>
      </p:grpSp>
      <p:sp>
        <p:nvSpPr>
          <p:cNvPr id="429" name="Google Shape;429;p18"/>
          <p:cNvSpPr txBox="1"/>
          <p:nvPr/>
        </p:nvSpPr>
        <p:spPr>
          <a:xfrm>
            <a:off x="698397" y="1785350"/>
            <a:ext cx="10795206" cy="70788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While COVID-19 diagnosis can be made on clinical grounds,</a:t>
            </a:r>
            <a:r>
              <a:rPr lang="en-US" sz="2000">
                <a:solidFill>
                  <a:srgbClr val="0174E1"/>
                </a:solidFill>
                <a:latin typeface="Source Sans Pro"/>
                <a:ea typeface="Source Sans Pro"/>
                <a:cs typeface="Source Sans Pro"/>
                <a:sym typeface="Source Sans Pro"/>
              </a:rPr>
              <a:t> </a:t>
            </a:r>
            <a:r>
              <a:rPr b="1" lang="en-US" sz="2000">
                <a:solidFill>
                  <a:srgbClr val="0174E1"/>
                </a:solidFill>
                <a:latin typeface="Source Sans Pro"/>
                <a:ea typeface="Source Sans Pro"/>
                <a:cs typeface="Source Sans Pro"/>
                <a:sym typeface="Source Sans Pro"/>
              </a:rPr>
              <a:t>chest imaging</a:t>
            </a:r>
            <a:r>
              <a:rPr b="1" lang="en-US" sz="2000">
                <a:solidFill>
                  <a:schemeClr val="dk1"/>
                </a:solidFill>
                <a:latin typeface="Source Sans Pro"/>
                <a:ea typeface="Source Sans Pro"/>
                <a:cs typeface="Source Sans Pro"/>
                <a:sym typeface="Source Sans Pro"/>
              </a:rPr>
              <a:t> </a:t>
            </a:r>
            <a:r>
              <a:rPr lang="en-US" sz="2000">
                <a:solidFill>
                  <a:schemeClr val="dk1"/>
                </a:solidFill>
                <a:latin typeface="Source Sans Pro"/>
                <a:ea typeface="Source Sans Pro"/>
                <a:cs typeface="Source Sans Pro"/>
                <a:sym typeface="Source Sans Pro"/>
              </a:rPr>
              <a:t>can be used to </a:t>
            </a:r>
            <a:r>
              <a:rPr lang="en-US" sz="2000" u="sng">
                <a:solidFill>
                  <a:schemeClr val="dk1"/>
                </a:solidFill>
                <a:latin typeface="Source Sans Pro"/>
                <a:ea typeface="Source Sans Pro"/>
                <a:cs typeface="Source Sans Pro"/>
                <a:sym typeface="Source Sans Pro"/>
              </a:rPr>
              <a:t>assist</a:t>
            </a:r>
            <a:r>
              <a:rPr lang="en-US" sz="2000">
                <a:solidFill>
                  <a:schemeClr val="dk1"/>
                </a:solidFill>
                <a:latin typeface="Source Sans Pro"/>
                <a:ea typeface="Source Sans Pro"/>
                <a:cs typeface="Source Sans Pro"/>
                <a:sym typeface="Source Sans Pro"/>
              </a:rPr>
              <a:t>  the diagnosis, helping to identify or exclude pulmonary complications.</a:t>
            </a:r>
            <a:endParaRPr/>
          </a:p>
        </p:txBody>
      </p:sp>
      <p:sp>
        <p:nvSpPr>
          <p:cNvPr id="430" name="Google Shape;430;p18"/>
          <p:cNvSpPr txBox="1"/>
          <p:nvPr/>
        </p:nvSpPr>
        <p:spPr>
          <a:xfrm>
            <a:off x="698397" y="2615615"/>
            <a:ext cx="10655403" cy="40011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It might also help to distinguish between a COVID-19 infection from a Bacterial Pneumonia.</a:t>
            </a:r>
            <a:endParaRPr/>
          </a:p>
        </p:txBody>
      </p:sp>
      <p:sp>
        <p:nvSpPr>
          <p:cNvPr id="431" name="Google Shape;431;p18"/>
          <p:cNvSpPr/>
          <p:nvPr/>
        </p:nvSpPr>
        <p:spPr>
          <a:xfrm>
            <a:off x="838200" y="3297901"/>
            <a:ext cx="10055271" cy="919401"/>
          </a:xfrm>
          <a:prstGeom prst="roundRect">
            <a:avLst>
              <a:gd fmla="val 16667" name="adj"/>
            </a:avLst>
          </a:prstGeom>
          <a:gradFill>
            <a:gsLst>
              <a:gs pos="0">
                <a:srgbClr val="9BE8B1"/>
              </a:gs>
              <a:gs pos="50000">
                <a:srgbClr val="8EDDA6"/>
              </a:gs>
              <a:gs pos="100000">
                <a:srgbClr val="79DD98"/>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Source Sans Pro"/>
                <a:ea typeface="Source Sans Pro"/>
                <a:cs typeface="Source Sans Pro"/>
                <a:sym typeface="Source Sans Pro"/>
              </a:rPr>
              <a:t>“In COVID cases, you see very serious pathological signs. For example, </a:t>
            </a:r>
            <a:r>
              <a:rPr b="1" lang="en-US" sz="1600">
                <a:solidFill>
                  <a:schemeClr val="dk1"/>
                </a:solidFill>
                <a:latin typeface="Source Sans Pro"/>
                <a:ea typeface="Source Sans Pro"/>
                <a:cs typeface="Source Sans Pro"/>
                <a:sym typeface="Source Sans Pro"/>
              </a:rPr>
              <a:t>patchy shadowing in the lower chest area </a:t>
            </a:r>
            <a:r>
              <a:rPr lang="en-US" sz="1600">
                <a:solidFill>
                  <a:schemeClr val="dk1"/>
                </a:solidFill>
                <a:latin typeface="Source Sans Pro"/>
                <a:ea typeface="Source Sans Pro"/>
                <a:cs typeface="Source Sans Pro"/>
                <a:sym typeface="Source Sans Pro"/>
              </a:rPr>
              <a:t>is quite pathognomonic of COVID. Whereas Bacterial Pneumonia cases tend to </a:t>
            </a:r>
            <a:r>
              <a:rPr b="1" lang="en-US" sz="1600">
                <a:solidFill>
                  <a:schemeClr val="dk1"/>
                </a:solidFill>
                <a:latin typeface="Source Sans Pro"/>
                <a:ea typeface="Source Sans Pro"/>
                <a:cs typeface="Source Sans Pro"/>
                <a:sym typeface="Source Sans Pro"/>
              </a:rPr>
              <a:t>have consolidation or airspace shadowing</a:t>
            </a:r>
            <a:r>
              <a:rPr lang="en-US" sz="1600">
                <a:solidFill>
                  <a:schemeClr val="dk1"/>
                </a:solidFill>
                <a:latin typeface="Source Sans Pro"/>
                <a:ea typeface="Source Sans Pro"/>
                <a:cs typeface="Source Sans Pro"/>
                <a:sym typeface="Source Sans Pro"/>
              </a:rPr>
              <a:t>.”</a:t>
            </a:r>
            <a:endParaRPr/>
          </a:p>
        </p:txBody>
      </p:sp>
      <p:pic>
        <p:nvPicPr>
          <p:cNvPr descr="A person posing for a picture&#10;&#10;Description automatically generated" id="432" name="Google Shape;432;p18"/>
          <p:cNvPicPr preferRelativeResize="0"/>
          <p:nvPr/>
        </p:nvPicPr>
        <p:blipFill rotWithShape="1">
          <a:blip r:embed="rId5">
            <a:alphaModFix/>
          </a:blip>
          <a:srcRect b="44344" l="17127" r="27216" t="0"/>
          <a:stretch/>
        </p:blipFill>
        <p:spPr>
          <a:xfrm>
            <a:off x="10344140" y="3757602"/>
            <a:ext cx="880185" cy="880185"/>
          </a:xfrm>
          <a:prstGeom prst="ellipse">
            <a:avLst/>
          </a:prstGeom>
          <a:noFill/>
          <a:ln>
            <a:noFill/>
          </a:ln>
        </p:spPr>
      </p:pic>
      <p:sp>
        <p:nvSpPr>
          <p:cNvPr id="433" name="Google Shape;433;p18"/>
          <p:cNvSpPr txBox="1"/>
          <p:nvPr/>
        </p:nvSpPr>
        <p:spPr>
          <a:xfrm>
            <a:off x="5956200" y="4871825"/>
            <a:ext cx="5257800" cy="10158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Previous studies have also shown successful applications in classifying bacterial versus viral pneumonia (a broader category for C</a:t>
            </a:r>
            <a:r>
              <a:rPr lang="en-US" sz="2000">
                <a:solidFill>
                  <a:schemeClr val="dk1"/>
                </a:solidFill>
                <a:latin typeface="Source Sans Pro"/>
                <a:ea typeface="Source Sans Pro"/>
                <a:cs typeface="Source Sans Pro"/>
                <a:sym typeface="Source Sans Pro"/>
              </a:rPr>
              <a:t>OVID-19</a:t>
            </a:r>
            <a:r>
              <a:rPr lang="en-US" sz="2000">
                <a:solidFill>
                  <a:schemeClr val="dk1"/>
                </a:solidFill>
                <a:latin typeface="Source Sans Pro"/>
                <a:ea typeface="Source Sans Pro"/>
                <a:cs typeface="Source Sans Pro"/>
                <a:sym typeface="Source Sans Pro"/>
              </a:rPr>
              <a:t> pneumonia).</a:t>
            </a:r>
            <a:endParaRPr/>
          </a:p>
        </p:txBody>
      </p:sp>
      <p:sp>
        <p:nvSpPr>
          <p:cNvPr id="434" name="Google Shape;434;p18"/>
          <p:cNvSpPr txBox="1"/>
          <p:nvPr/>
        </p:nvSpPr>
        <p:spPr>
          <a:xfrm>
            <a:off x="5759500" y="4229625"/>
            <a:ext cx="45846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chemeClr val="dk1"/>
                </a:solidFill>
                <a:latin typeface="Source Sans Pro"/>
                <a:ea typeface="Source Sans Pro"/>
                <a:cs typeface="Source Sans Pro"/>
                <a:sym typeface="Source Sans Pro"/>
              </a:rPr>
              <a:t>Shreya Badhrinarayanan - </a:t>
            </a:r>
            <a:r>
              <a:rPr lang="en-US" sz="1400">
                <a:solidFill>
                  <a:schemeClr val="dk1"/>
                </a:solidFill>
                <a:latin typeface="Source Sans Pro"/>
                <a:ea typeface="Source Sans Pro"/>
                <a:cs typeface="Source Sans Pro"/>
                <a:sym typeface="Source Sans Pro"/>
              </a:rPr>
              <a:t>Full statement in the appendix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Source Sans Pro"/>
              <a:buNone/>
            </a:pPr>
            <a:r>
              <a:rPr lang="en-US"/>
              <a:t>Our analytical solution</a:t>
            </a:r>
            <a:endParaRPr/>
          </a:p>
        </p:txBody>
      </p:sp>
      <p:sp>
        <p:nvSpPr>
          <p:cNvPr id="440" name="Google Shape;440;p19"/>
          <p:cNvSpPr txBox="1"/>
          <p:nvPr>
            <p:ph idx="1" type="body"/>
          </p:nvPr>
        </p:nvSpPr>
        <p:spPr>
          <a:xfrm>
            <a:off x="838200" y="1825625"/>
            <a:ext cx="10515600" cy="2533311"/>
          </a:xfrm>
          <a:prstGeom prst="rect">
            <a:avLst/>
          </a:prstGeom>
          <a:noFill/>
          <a:ln>
            <a:noFill/>
          </a:ln>
        </p:spPr>
        <p:txBody>
          <a:bodyPr anchorCtr="0" anchor="t" bIns="45700" lIns="91425" spcFirstLastPara="1" rIns="91425" wrap="square" tIns="45700">
            <a:noAutofit/>
          </a:bodyPr>
          <a:lstStyle/>
          <a:p>
            <a:pPr indent="-241300" lvl="0" marL="228600" rtl="0" algn="just">
              <a:lnSpc>
                <a:spcPct val="100000"/>
              </a:lnSpc>
              <a:spcBef>
                <a:spcPts val="0"/>
              </a:spcBef>
              <a:spcAft>
                <a:spcPts val="0"/>
              </a:spcAft>
              <a:buClr>
                <a:srgbClr val="000000"/>
              </a:buClr>
              <a:buSzPts val="2200"/>
              <a:buChar char="•"/>
            </a:pPr>
            <a:r>
              <a:rPr b="0" i="0" lang="en-US" sz="2200" u="none" strike="noStrike">
                <a:solidFill>
                  <a:srgbClr val="000000"/>
                </a:solidFill>
              </a:rPr>
              <a:t>To solve the stated problem, we designed a tool for </a:t>
            </a:r>
            <a:r>
              <a:rPr b="1" i="0" lang="en-US" sz="2200" u="none" strike="noStrike">
                <a:solidFill>
                  <a:srgbClr val="0174E1"/>
                </a:solidFill>
              </a:rPr>
              <a:t>healthcare professionals</a:t>
            </a:r>
            <a:r>
              <a:rPr b="0" i="0" lang="en-US" sz="2200" u="none" strike="noStrike">
                <a:solidFill>
                  <a:srgbClr val="000000"/>
                </a:solidFill>
              </a:rPr>
              <a:t>.</a:t>
            </a:r>
            <a:endParaRPr b="0" sz="2200"/>
          </a:p>
          <a:p>
            <a:pPr indent="-241300" lvl="0" marL="228600" rtl="0" algn="just">
              <a:lnSpc>
                <a:spcPct val="100000"/>
              </a:lnSpc>
              <a:spcBef>
                <a:spcPts val="1000"/>
              </a:spcBef>
              <a:spcAft>
                <a:spcPts val="0"/>
              </a:spcAft>
              <a:buClr>
                <a:srgbClr val="000000"/>
              </a:buClr>
              <a:buSzPts val="2200"/>
              <a:buChar char="•"/>
            </a:pPr>
            <a:r>
              <a:rPr b="0" i="0" lang="en-US" sz="2200" u="none" strike="noStrike">
                <a:solidFill>
                  <a:srgbClr val="000000"/>
                </a:solidFill>
              </a:rPr>
              <a:t>It is an easy-to-use app that provides additional information to assist </a:t>
            </a:r>
            <a:r>
              <a:rPr lang="en-US" sz="2200">
                <a:solidFill>
                  <a:srgbClr val="000000"/>
                </a:solidFill>
              </a:rPr>
              <a:t>the </a:t>
            </a:r>
            <a:r>
              <a:rPr b="0" i="0" lang="en-US" sz="2200" u="none" strike="noStrike">
                <a:solidFill>
                  <a:srgbClr val="000000"/>
                </a:solidFill>
              </a:rPr>
              <a:t>diagnosis. It shows the likelihood of patients presenting either COVID-19, Bacterial Pneumonia or Normal conditions, through a </a:t>
            </a:r>
            <a:r>
              <a:rPr b="1" i="0" lang="en-US" sz="2200" u="none" strike="noStrike">
                <a:solidFill>
                  <a:srgbClr val="0174E1"/>
                </a:solidFill>
              </a:rPr>
              <a:t>deep learning model </a:t>
            </a:r>
            <a:r>
              <a:rPr b="0" i="0" lang="en-US" sz="2200" u="none" strike="noStrike">
                <a:solidFill>
                  <a:srgbClr val="000000"/>
                </a:solidFill>
              </a:rPr>
              <a:t>for X-ray image classification.</a:t>
            </a:r>
            <a:endParaRPr b="0" sz="2200"/>
          </a:p>
          <a:p>
            <a:pPr indent="-241300" lvl="0" marL="228600" rtl="0" algn="just">
              <a:lnSpc>
                <a:spcPct val="100000"/>
              </a:lnSpc>
              <a:spcBef>
                <a:spcPts val="1000"/>
              </a:spcBef>
              <a:spcAft>
                <a:spcPts val="0"/>
              </a:spcAft>
              <a:buClr>
                <a:srgbClr val="000000"/>
              </a:buClr>
              <a:buSzPts val="2200"/>
              <a:buChar char="•"/>
            </a:pPr>
            <a:r>
              <a:rPr b="0" i="0" lang="en-US" sz="2200" u="none" strike="noStrike">
                <a:solidFill>
                  <a:srgbClr val="000000"/>
                </a:solidFill>
              </a:rPr>
              <a:t>The app also contains information regarding antibiotic resistance (AR). It can be adapted according to local antimicrobial stewardship guidelines.</a:t>
            </a:r>
            <a:endParaRPr b="0" sz="2200"/>
          </a:p>
        </p:txBody>
      </p:sp>
      <p:grpSp>
        <p:nvGrpSpPr>
          <p:cNvPr id="441" name="Google Shape;441;p19"/>
          <p:cNvGrpSpPr/>
          <p:nvPr/>
        </p:nvGrpSpPr>
        <p:grpSpPr>
          <a:xfrm>
            <a:off x="2665233" y="4607944"/>
            <a:ext cx="6861533" cy="1529953"/>
            <a:chOff x="633233" y="433"/>
            <a:chExt cx="6861533" cy="1529953"/>
          </a:xfrm>
        </p:grpSpPr>
        <p:sp>
          <p:nvSpPr>
            <p:cNvPr id="442" name="Google Shape;442;p19"/>
            <p:cNvSpPr/>
            <p:nvPr/>
          </p:nvSpPr>
          <p:spPr>
            <a:xfrm>
              <a:off x="633233" y="433"/>
              <a:ext cx="1529953" cy="1529953"/>
            </a:xfrm>
            <a:prstGeom prst="ellipse">
              <a:avLst/>
            </a:prstGeom>
            <a:solidFill>
              <a:srgbClr val="1CB7D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txBox="1"/>
            <p:nvPr/>
          </p:nvSpPr>
          <p:spPr>
            <a:xfrm>
              <a:off x="857289" y="224489"/>
              <a:ext cx="1081841" cy="1081841"/>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1500"/>
                <a:buFont typeface="Source Sans Pro"/>
                <a:buNone/>
              </a:pPr>
              <a:r>
                <a:rPr lang="en-US" sz="1500">
                  <a:solidFill>
                    <a:schemeClr val="lt1"/>
                  </a:solidFill>
                  <a:latin typeface="Source Sans Pro"/>
                  <a:ea typeface="Source Sans Pro"/>
                  <a:cs typeface="Source Sans Pro"/>
                  <a:sym typeface="Source Sans Pro"/>
                </a:rPr>
                <a:t>Assist medical diagnosis</a:t>
              </a:r>
              <a:endParaRPr/>
            </a:p>
          </p:txBody>
        </p:sp>
        <p:sp>
          <p:nvSpPr>
            <p:cNvPr id="444" name="Google Shape;444;p19"/>
            <p:cNvSpPr/>
            <p:nvPr/>
          </p:nvSpPr>
          <p:spPr>
            <a:xfrm>
              <a:off x="2287418" y="321724"/>
              <a:ext cx="887372" cy="887372"/>
            </a:xfrm>
            <a:prstGeom prst="mathPlus">
              <a:avLst>
                <a:gd fmla="val 23520" name="adj1"/>
              </a:avLst>
            </a:prstGeom>
            <a:solidFill>
              <a:srgbClr val="A9D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txBox="1"/>
            <p:nvPr/>
          </p:nvSpPr>
          <p:spPr>
            <a:xfrm>
              <a:off x="2405039" y="661055"/>
              <a:ext cx="652130" cy="20871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Source Sans Pro"/>
                <a:buNone/>
              </a:pPr>
              <a:r>
                <a:t/>
              </a:r>
              <a:endParaRPr sz="1200">
                <a:solidFill>
                  <a:schemeClr val="lt1"/>
                </a:solidFill>
                <a:latin typeface="Source Sans Pro"/>
                <a:ea typeface="Source Sans Pro"/>
                <a:cs typeface="Source Sans Pro"/>
                <a:sym typeface="Source Sans Pro"/>
              </a:endParaRPr>
            </a:p>
          </p:txBody>
        </p:sp>
        <p:sp>
          <p:nvSpPr>
            <p:cNvPr id="446" name="Google Shape;446;p19"/>
            <p:cNvSpPr/>
            <p:nvPr/>
          </p:nvSpPr>
          <p:spPr>
            <a:xfrm>
              <a:off x="3299023" y="433"/>
              <a:ext cx="1529953" cy="1529953"/>
            </a:xfrm>
            <a:prstGeom prst="ellipse">
              <a:avLst/>
            </a:prstGeom>
            <a:solidFill>
              <a:srgbClr val="1CB7D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txBox="1"/>
            <p:nvPr/>
          </p:nvSpPr>
          <p:spPr>
            <a:xfrm>
              <a:off x="3523079" y="224489"/>
              <a:ext cx="1081841" cy="1081841"/>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1500"/>
                <a:buFont typeface="Source Sans Pro"/>
                <a:buNone/>
              </a:pPr>
              <a:r>
                <a:rPr lang="en-US" sz="1500">
                  <a:solidFill>
                    <a:schemeClr val="lt1"/>
                  </a:solidFill>
                  <a:latin typeface="Source Sans Pro"/>
                  <a:ea typeface="Source Sans Pro"/>
                  <a:cs typeface="Source Sans Pro"/>
                  <a:sym typeface="Source Sans Pro"/>
                </a:rPr>
                <a:t>Increase AR awareness in healthcare locations</a:t>
              </a:r>
              <a:endParaRPr/>
            </a:p>
          </p:txBody>
        </p:sp>
        <p:sp>
          <p:nvSpPr>
            <p:cNvPr id="448" name="Google Shape;448;p19"/>
            <p:cNvSpPr/>
            <p:nvPr/>
          </p:nvSpPr>
          <p:spPr>
            <a:xfrm>
              <a:off x="4953208" y="321724"/>
              <a:ext cx="887372" cy="887372"/>
            </a:xfrm>
            <a:prstGeom prst="mathEqual">
              <a:avLst>
                <a:gd fmla="val 23520" name="adj1"/>
                <a:gd fmla="val 11760" name="adj2"/>
              </a:avLst>
            </a:prstGeom>
            <a:solidFill>
              <a:srgbClr val="A9D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txBox="1"/>
            <p:nvPr/>
          </p:nvSpPr>
          <p:spPr>
            <a:xfrm>
              <a:off x="5070829" y="504523"/>
              <a:ext cx="652130" cy="5217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Source Sans Pro"/>
                <a:buNone/>
              </a:pPr>
              <a:r>
                <a:t/>
              </a:r>
              <a:endParaRPr sz="1200">
                <a:solidFill>
                  <a:schemeClr val="lt1"/>
                </a:solidFill>
                <a:latin typeface="Source Sans Pro"/>
                <a:ea typeface="Source Sans Pro"/>
                <a:cs typeface="Source Sans Pro"/>
                <a:sym typeface="Source Sans Pro"/>
              </a:endParaRPr>
            </a:p>
          </p:txBody>
        </p:sp>
        <p:sp>
          <p:nvSpPr>
            <p:cNvPr id="450" name="Google Shape;450;p19"/>
            <p:cNvSpPr/>
            <p:nvPr/>
          </p:nvSpPr>
          <p:spPr>
            <a:xfrm>
              <a:off x="5964813" y="433"/>
              <a:ext cx="1529953" cy="1529953"/>
            </a:xfrm>
            <a:prstGeom prst="ellipse">
              <a:avLst/>
            </a:prstGeom>
            <a:solidFill>
              <a:srgbClr val="1CB7D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txBox="1"/>
            <p:nvPr/>
          </p:nvSpPr>
          <p:spPr>
            <a:xfrm>
              <a:off x="6188869" y="224489"/>
              <a:ext cx="1081841" cy="1081841"/>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1500"/>
                <a:buFont typeface="Source Sans Pro"/>
                <a:buNone/>
              </a:pPr>
              <a:r>
                <a:rPr lang="en-US" sz="1500">
                  <a:solidFill>
                    <a:schemeClr val="lt1"/>
                  </a:solidFill>
                  <a:latin typeface="Source Sans Pro"/>
                  <a:ea typeface="Source Sans Pro"/>
                  <a:cs typeface="Source Sans Pro"/>
                  <a:sym typeface="Source Sans Pro"/>
                </a:rPr>
                <a:t>Our solution</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0"/>
          <p:cNvSpPr/>
          <p:nvPr/>
        </p:nvSpPr>
        <p:spPr>
          <a:xfrm>
            <a:off x="9561100" y="3207100"/>
            <a:ext cx="2278500" cy="1091700"/>
          </a:xfrm>
          <a:prstGeom prst="rightArrow">
            <a:avLst>
              <a:gd fmla="val 50000" name="adj1"/>
              <a:gd fmla="val 50000" name="adj2"/>
            </a:avLst>
          </a:prstGeom>
          <a:solidFill>
            <a:srgbClr val="E69138"/>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7" name="Google Shape;457;p20"/>
          <p:cNvSpPr/>
          <p:nvPr/>
        </p:nvSpPr>
        <p:spPr>
          <a:xfrm>
            <a:off x="7043850" y="3207100"/>
            <a:ext cx="2809200" cy="1091700"/>
          </a:xfrm>
          <a:prstGeom prst="rightArrow">
            <a:avLst>
              <a:gd fmla="val 50000" name="adj1"/>
              <a:gd fmla="val 50000" name="adj2"/>
            </a:avLst>
          </a:prstGeom>
          <a:solidFill>
            <a:srgbClr val="F1C232"/>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8" name="Google Shape;458;p20"/>
          <p:cNvSpPr/>
          <p:nvPr/>
        </p:nvSpPr>
        <p:spPr>
          <a:xfrm>
            <a:off x="5179950" y="3178650"/>
            <a:ext cx="2278500" cy="1091700"/>
          </a:xfrm>
          <a:prstGeom prst="rightArrow">
            <a:avLst>
              <a:gd fmla="val 50000" name="adj1"/>
              <a:gd fmla="val 50000" name="adj2"/>
            </a:avLst>
          </a:prstGeom>
          <a:solidFill>
            <a:srgbClr val="6AA84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9" name="Google Shape;459;p20"/>
          <p:cNvSpPr/>
          <p:nvPr/>
        </p:nvSpPr>
        <p:spPr>
          <a:xfrm>
            <a:off x="2612000" y="3207100"/>
            <a:ext cx="2779500" cy="1091700"/>
          </a:xfrm>
          <a:prstGeom prst="rightArrow">
            <a:avLst>
              <a:gd fmla="val 50000" name="adj1"/>
              <a:gd fmla="val 50000" name="adj2"/>
            </a:avLst>
          </a:prstGeom>
          <a:solidFill>
            <a:srgbClr val="3D85C6"/>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0" name="Google Shape;460;p20"/>
          <p:cNvSpPr/>
          <p:nvPr/>
        </p:nvSpPr>
        <p:spPr>
          <a:xfrm>
            <a:off x="152400" y="3207100"/>
            <a:ext cx="2925300" cy="1091700"/>
          </a:xfrm>
          <a:prstGeom prst="rightArrow">
            <a:avLst>
              <a:gd fmla="val 50000" name="adj1"/>
              <a:gd fmla="val 50000" name="adj2"/>
            </a:avLst>
          </a:prstGeom>
          <a:solidFill>
            <a:srgbClr val="674EA7"/>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1" name="Google Shape;461;p20"/>
          <p:cNvSpPr txBox="1"/>
          <p:nvPr>
            <p:ph type="title"/>
          </p:nvPr>
        </p:nvSpPr>
        <p:spPr>
          <a:xfrm>
            <a:off x="9828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Workflow</a:t>
            </a:r>
            <a:endParaRPr/>
          </a:p>
        </p:txBody>
      </p:sp>
      <p:sp>
        <p:nvSpPr>
          <p:cNvPr id="462" name="Google Shape;462;p20"/>
          <p:cNvSpPr/>
          <p:nvPr/>
        </p:nvSpPr>
        <p:spPr>
          <a:xfrm>
            <a:off x="799200" y="1941450"/>
            <a:ext cx="1755900" cy="1755900"/>
          </a:xfrm>
          <a:prstGeom prst="ellipse">
            <a:avLst/>
          </a:prstGeom>
          <a:solidFill>
            <a:srgbClr val="674EA7"/>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2954238" y="1941450"/>
            <a:ext cx="1755900" cy="1755900"/>
          </a:xfrm>
          <a:prstGeom prst="ellipse">
            <a:avLst/>
          </a:prstGeom>
          <a:solidFill>
            <a:srgbClr val="3D85C6"/>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5141850" y="1941450"/>
            <a:ext cx="1755900" cy="1755900"/>
          </a:xfrm>
          <a:prstGeom prst="ellipse">
            <a:avLst/>
          </a:prstGeom>
          <a:solidFill>
            <a:srgbClr val="6AA84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7351475" y="1941450"/>
            <a:ext cx="1755900" cy="1755900"/>
          </a:xfrm>
          <a:prstGeom prst="ellipse">
            <a:avLst/>
          </a:prstGeom>
          <a:solidFill>
            <a:srgbClr val="F1C232"/>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9560700" y="1941450"/>
            <a:ext cx="1755900" cy="1755900"/>
          </a:xfrm>
          <a:prstGeom prst="ellipse">
            <a:avLst/>
          </a:prstGeom>
          <a:solidFill>
            <a:srgbClr val="E69138"/>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txBox="1"/>
          <p:nvPr/>
        </p:nvSpPr>
        <p:spPr>
          <a:xfrm>
            <a:off x="5652375" y="2131725"/>
            <a:ext cx="8715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0">
                <a:solidFill>
                  <a:srgbClr val="FFFFFF"/>
                </a:solidFill>
                <a:latin typeface="Source Sans Pro"/>
                <a:ea typeface="Source Sans Pro"/>
                <a:cs typeface="Source Sans Pro"/>
                <a:sym typeface="Source Sans Pro"/>
              </a:rPr>
              <a:t>3</a:t>
            </a:r>
            <a:endParaRPr b="1" sz="8000">
              <a:solidFill>
                <a:srgbClr val="FFFFFF"/>
              </a:solidFill>
              <a:latin typeface="Source Sans Pro"/>
              <a:ea typeface="Source Sans Pro"/>
              <a:cs typeface="Source Sans Pro"/>
              <a:sym typeface="Source Sans Pro"/>
            </a:endParaRPr>
          </a:p>
        </p:txBody>
      </p:sp>
      <p:sp>
        <p:nvSpPr>
          <p:cNvPr id="468" name="Google Shape;468;p20"/>
          <p:cNvSpPr txBox="1"/>
          <p:nvPr/>
        </p:nvSpPr>
        <p:spPr>
          <a:xfrm>
            <a:off x="3488925" y="2112738"/>
            <a:ext cx="8715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0">
                <a:solidFill>
                  <a:srgbClr val="FFFFFF"/>
                </a:solidFill>
                <a:latin typeface="Source Sans Pro"/>
                <a:ea typeface="Source Sans Pro"/>
                <a:cs typeface="Source Sans Pro"/>
                <a:sym typeface="Source Sans Pro"/>
              </a:rPr>
              <a:t>2</a:t>
            </a:r>
            <a:endParaRPr b="1" sz="8000">
              <a:solidFill>
                <a:srgbClr val="FFFFFF"/>
              </a:solidFill>
              <a:latin typeface="Source Sans Pro"/>
              <a:ea typeface="Source Sans Pro"/>
              <a:cs typeface="Source Sans Pro"/>
              <a:sym typeface="Source Sans Pro"/>
            </a:endParaRPr>
          </a:p>
        </p:txBody>
      </p:sp>
      <p:sp>
        <p:nvSpPr>
          <p:cNvPr id="469" name="Google Shape;469;p20"/>
          <p:cNvSpPr txBox="1"/>
          <p:nvPr/>
        </p:nvSpPr>
        <p:spPr>
          <a:xfrm>
            <a:off x="1318350" y="2121138"/>
            <a:ext cx="8715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0">
                <a:solidFill>
                  <a:srgbClr val="FFFFFF"/>
                </a:solidFill>
                <a:latin typeface="Source Sans Pro"/>
                <a:ea typeface="Source Sans Pro"/>
                <a:cs typeface="Source Sans Pro"/>
                <a:sym typeface="Source Sans Pro"/>
              </a:rPr>
              <a:t>1</a:t>
            </a:r>
            <a:endParaRPr b="1" sz="8000">
              <a:solidFill>
                <a:srgbClr val="FFFFFF"/>
              </a:solidFill>
              <a:latin typeface="Source Sans Pro"/>
              <a:ea typeface="Source Sans Pro"/>
              <a:cs typeface="Source Sans Pro"/>
              <a:sym typeface="Source Sans Pro"/>
            </a:endParaRPr>
          </a:p>
        </p:txBody>
      </p:sp>
      <p:sp>
        <p:nvSpPr>
          <p:cNvPr id="470" name="Google Shape;470;p20"/>
          <p:cNvSpPr txBox="1"/>
          <p:nvPr/>
        </p:nvSpPr>
        <p:spPr>
          <a:xfrm>
            <a:off x="7851075" y="2121150"/>
            <a:ext cx="8715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0">
                <a:solidFill>
                  <a:srgbClr val="FFFFFF"/>
                </a:solidFill>
                <a:latin typeface="Source Sans Pro"/>
                <a:ea typeface="Source Sans Pro"/>
                <a:cs typeface="Source Sans Pro"/>
                <a:sym typeface="Source Sans Pro"/>
              </a:rPr>
              <a:t>4</a:t>
            </a:r>
            <a:endParaRPr b="1" sz="8000">
              <a:solidFill>
                <a:srgbClr val="FFFFFF"/>
              </a:solidFill>
              <a:latin typeface="Source Sans Pro"/>
              <a:ea typeface="Source Sans Pro"/>
              <a:cs typeface="Source Sans Pro"/>
              <a:sym typeface="Source Sans Pro"/>
            </a:endParaRPr>
          </a:p>
        </p:txBody>
      </p:sp>
      <p:sp>
        <p:nvSpPr>
          <p:cNvPr id="471" name="Google Shape;471;p20"/>
          <p:cNvSpPr txBox="1"/>
          <p:nvPr/>
        </p:nvSpPr>
        <p:spPr>
          <a:xfrm>
            <a:off x="10125975" y="2131725"/>
            <a:ext cx="8715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0">
                <a:solidFill>
                  <a:srgbClr val="FFFFFF"/>
                </a:solidFill>
                <a:latin typeface="Source Sans Pro"/>
                <a:ea typeface="Source Sans Pro"/>
                <a:cs typeface="Source Sans Pro"/>
                <a:sym typeface="Source Sans Pro"/>
              </a:rPr>
              <a:t>5</a:t>
            </a:r>
            <a:endParaRPr b="1" sz="8000">
              <a:solidFill>
                <a:srgbClr val="FFFFFF"/>
              </a:solidFill>
              <a:latin typeface="Source Sans Pro"/>
              <a:ea typeface="Source Sans Pro"/>
              <a:cs typeface="Source Sans Pro"/>
              <a:sym typeface="Source Sans Pro"/>
            </a:endParaRPr>
          </a:p>
        </p:txBody>
      </p:sp>
      <p:sp>
        <p:nvSpPr>
          <p:cNvPr id="472" name="Google Shape;472;p20"/>
          <p:cNvSpPr txBox="1"/>
          <p:nvPr/>
        </p:nvSpPr>
        <p:spPr>
          <a:xfrm>
            <a:off x="92950" y="4076125"/>
            <a:ext cx="2809200" cy="1143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535">
                <a:solidFill>
                  <a:schemeClr val="dk1"/>
                </a:solidFill>
                <a:latin typeface="Source Sans Pro"/>
                <a:ea typeface="Source Sans Pro"/>
                <a:cs typeface="Source Sans Pro"/>
                <a:sym typeface="Source Sans Pro"/>
              </a:rPr>
              <a:t>Defining Problem</a:t>
            </a:r>
            <a:endParaRPr sz="1900">
              <a:latin typeface="Source Sans Pro"/>
              <a:ea typeface="Source Sans Pro"/>
              <a:cs typeface="Source Sans Pro"/>
              <a:sym typeface="Source Sans Pro"/>
            </a:endParaRPr>
          </a:p>
        </p:txBody>
      </p:sp>
      <p:sp>
        <p:nvSpPr>
          <p:cNvPr id="473" name="Google Shape;473;p20"/>
          <p:cNvSpPr txBox="1"/>
          <p:nvPr/>
        </p:nvSpPr>
        <p:spPr>
          <a:xfrm>
            <a:off x="2764400" y="4077025"/>
            <a:ext cx="3419100" cy="1141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600">
                <a:solidFill>
                  <a:schemeClr val="dk1"/>
                </a:solidFill>
                <a:latin typeface="Source Sans Pro"/>
                <a:ea typeface="Source Sans Pro"/>
                <a:cs typeface="Source Sans Pro"/>
                <a:sym typeface="Source Sans Pro"/>
              </a:rPr>
              <a:t>Data Preparation</a:t>
            </a:r>
            <a:endParaRPr sz="2600">
              <a:latin typeface="Source Sans Pro"/>
              <a:ea typeface="Source Sans Pro"/>
              <a:cs typeface="Source Sans Pro"/>
              <a:sym typeface="Source Sans Pro"/>
            </a:endParaRPr>
          </a:p>
        </p:txBody>
      </p:sp>
      <p:sp>
        <p:nvSpPr>
          <p:cNvPr id="474" name="Google Shape;474;p20"/>
          <p:cNvSpPr txBox="1"/>
          <p:nvPr/>
        </p:nvSpPr>
        <p:spPr>
          <a:xfrm>
            <a:off x="5353675" y="4092475"/>
            <a:ext cx="1755900" cy="805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600">
                <a:solidFill>
                  <a:schemeClr val="dk1"/>
                </a:solidFill>
                <a:latin typeface="Source Sans Pro"/>
                <a:ea typeface="Source Sans Pro"/>
                <a:cs typeface="Source Sans Pro"/>
                <a:sym typeface="Source Sans Pro"/>
              </a:rPr>
              <a:t>Modeling</a:t>
            </a:r>
            <a:endParaRPr sz="2600">
              <a:latin typeface="Source Sans Pro"/>
              <a:ea typeface="Source Sans Pro"/>
              <a:cs typeface="Source Sans Pro"/>
              <a:sym typeface="Source Sans Pro"/>
            </a:endParaRPr>
          </a:p>
        </p:txBody>
      </p:sp>
      <p:sp>
        <p:nvSpPr>
          <p:cNvPr id="475" name="Google Shape;475;p20"/>
          <p:cNvSpPr txBox="1"/>
          <p:nvPr/>
        </p:nvSpPr>
        <p:spPr>
          <a:xfrm>
            <a:off x="7043850" y="4077025"/>
            <a:ext cx="3321900" cy="1141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635">
                <a:solidFill>
                  <a:schemeClr val="dk1"/>
                </a:solidFill>
                <a:latin typeface="Source Sans Pro"/>
                <a:ea typeface="Source Sans Pro"/>
                <a:cs typeface="Source Sans Pro"/>
                <a:sym typeface="Source Sans Pro"/>
              </a:rPr>
              <a:t>Hyperparameter Tuning</a:t>
            </a:r>
            <a:endParaRPr sz="2000">
              <a:latin typeface="Source Sans Pro"/>
              <a:ea typeface="Source Sans Pro"/>
              <a:cs typeface="Source Sans Pro"/>
              <a:sym typeface="Source Sans Pro"/>
            </a:endParaRPr>
          </a:p>
        </p:txBody>
      </p:sp>
      <p:sp>
        <p:nvSpPr>
          <p:cNvPr id="476" name="Google Shape;476;p20"/>
          <p:cNvSpPr txBox="1"/>
          <p:nvPr/>
        </p:nvSpPr>
        <p:spPr>
          <a:xfrm>
            <a:off x="9736250" y="4112425"/>
            <a:ext cx="2102100" cy="613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600">
                <a:solidFill>
                  <a:schemeClr val="dk1"/>
                </a:solidFill>
                <a:latin typeface="Source Sans Pro"/>
                <a:ea typeface="Source Sans Pro"/>
                <a:cs typeface="Source Sans Pro"/>
                <a:sym typeface="Source Sans Pro"/>
              </a:rPr>
              <a:t>Deployment</a:t>
            </a:r>
            <a:endParaRPr sz="2600">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Collection</a:t>
            </a:r>
            <a:endParaRPr/>
          </a:p>
        </p:txBody>
      </p:sp>
      <p:sp>
        <p:nvSpPr>
          <p:cNvPr id="482" name="Google Shape;482;p21"/>
          <p:cNvSpPr txBox="1"/>
          <p:nvPr>
            <p:ph idx="1" type="body"/>
          </p:nvPr>
        </p:nvSpPr>
        <p:spPr>
          <a:xfrm>
            <a:off x="766475" y="1765725"/>
            <a:ext cx="7390200" cy="4837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400">
                <a:latin typeface="Arial"/>
                <a:ea typeface="Arial"/>
                <a:cs typeface="Arial"/>
                <a:sym typeface="Arial"/>
              </a:rPr>
              <a:t>1- </a:t>
            </a:r>
            <a:r>
              <a:rPr b="1" lang="en-US" sz="1400">
                <a:latin typeface="Arial"/>
                <a:ea typeface="Arial"/>
                <a:cs typeface="Arial"/>
                <a:sym typeface="Arial"/>
              </a:rPr>
              <a:t>IEEE8023 GitHub Account</a:t>
            </a:r>
            <a:endParaRPr sz="1100">
              <a:latin typeface="Arial"/>
              <a:ea typeface="Arial"/>
              <a:cs typeface="Arial"/>
              <a:sym typeface="Arial"/>
            </a:endParaRPr>
          </a:p>
          <a:p>
            <a:pPr indent="0" lvl="0" marL="0" rtl="0" algn="l">
              <a:spcBef>
                <a:spcPts val="1000"/>
              </a:spcBef>
              <a:spcAft>
                <a:spcPts val="0"/>
              </a:spcAft>
              <a:buNone/>
            </a:pPr>
            <a:r>
              <a:rPr b="1" lang="en-US" sz="1300"/>
              <a:t>Author: </a:t>
            </a:r>
            <a:r>
              <a:rPr lang="en-US" sz="1300"/>
              <a:t>Joseph Paul Cohen	</a:t>
            </a:r>
            <a:r>
              <a:rPr lang="en-US" sz="1100">
                <a:latin typeface="Arial"/>
                <a:ea typeface="Arial"/>
                <a:cs typeface="Arial"/>
                <a:sym typeface="Arial"/>
              </a:rPr>
              <a:t>			</a:t>
            </a:r>
            <a:endParaRPr sz="1400">
              <a:latin typeface="Arial"/>
              <a:ea typeface="Arial"/>
              <a:cs typeface="Arial"/>
              <a:sym typeface="Arial"/>
            </a:endParaRPr>
          </a:p>
          <a:p>
            <a:pPr indent="0" lvl="0" marL="0" rtl="0" algn="l">
              <a:spcBef>
                <a:spcPts val="1000"/>
              </a:spcBef>
              <a:spcAft>
                <a:spcPts val="0"/>
              </a:spcAft>
              <a:buNone/>
            </a:pPr>
            <a:r>
              <a:rPr lang="en-US" sz="1100" u="sng">
                <a:solidFill>
                  <a:schemeClr val="hlink"/>
                </a:solidFill>
                <a:latin typeface="Arial"/>
                <a:ea typeface="Arial"/>
                <a:cs typeface="Arial"/>
                <a:sym typeface="Arial"/>
                <a:hlinkClick r:id="rId3"/>
              </a:rPr>
              <a:t>https://github.com/ieee8023/covid-chestxray-dataset</a:t>
            </a:r>
            <a:endParaRPr sz="14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0"/>
              </a:spcBef>
              <a:spcAft>
                <a:spcPts val="0"/>
              </a:spcAft>
              <a:buNone/>
            </a:pPr>
            <a:r>
              <a:rPr lang="en-US" sz="1700"/>
              <a:t>The </a:t>
            </a:r>
            <a:r>
              <a:rPr b="1" lang="en-US" sz="1700"/>
              <a:t>Covid X-Ray dataset</a:t>
            </a:r>
            <a:r>
              <a:rPr lang="en-US" sz="1700"/>
              <a:t> used is taken from an open source  X-ray dataset. The dataset is created from images from research publications from China and other countries around the world</a:t>
            </a:r>
            <a:r>
              <a:rPr lang="en-US" sz="1500">
                <a:solidFill>
                  <a:srgbClr val="292929"/>
                </a:solidFill>
                <a:highlight>
                  <a:srgbClr val="FFFFFF"/>
                </a:highlight>
                <a:latin typeface="Georgia"/>
                <a:ea typeface="Georgia"/>
                <a:cs typeface="Georgia"/>
                <a:sym typeface="Georgia"/>
              </a:rPr>
              <a:t>. </a:t>
            </a:r>
            <a:endParaRPr b="1" sz="1300">
              <a:latin typeface="Arial"/>
              <a:ea typeface="Arial"/>
              <a:cs typeface="Arial"/>
              <a:sym typeface="Arial"/>
            </a:endParaRPr>
          </a:p>
          <a:p>
            <a:pPr indent="0" lvl="0" marL="0" rtl="0" algn="l">
              <a:spcBef>
                <a:spcPts val="1000"/>
              </a:spcBef>
              <a:spcAft>
                <a:spcPts val="0"/>
              </a:spcAft>
              <a:buNone/>
            </a:pPr>
            <a:r>
              <a:rPr b="1" lang="en-US" sz="1400">
                <a:latin typeface="Arial"/>
                <a:ea typeface="Arial"/>
                <a:cs typeface="Arial"/>
                <a:sym typeface="Arial"/>
              </a:rPr>
              <a:t>2</a:t>
            </a:r>
            <a:r>
              <a:rPr b="1" lang="en-US" sz="1400">
                <a:latin typeface="Arial"/>
                <a:ea typeface="Arial"/>
                <a:cs typeface="Arial"/>
                <a:sym typeface="Arial"/>
              </a:rPr>
              <a:t>- Mendeley  </a:t>
            </a: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1300"/>
              <a:t>Authors: </a:t>
            </a:r>
            <a:r>
              <a:rPr lang="en-US" sz="1300"/>
              <a:t>Daneil Kermany, Kang Zhang, Michael Goldbaum</a:t>
            </a: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4"/>
              </a:rPr>
              <a:t>https://data.mendeley.com/datasets/rscbjbr9sj/3</a:t>
            </a:r>
            <a:endParaRPr sz="1100">
              <a:latin typeface="Arial"/>
              <a:ea typeface="Arial"/>
              <a:cs typeface="Arial"/>
              <a:sym typeface="Arial"/>
            </a:endParaRPr>
          </a:p>
          <a:p>
            <a:pPr indent="0" lvl="0" marL="0" rtl="0" algn="just">
              <a:spcBef>
                <a:spcPts val="1000"/>
              </a:spcBef>
              <a:spcAft>
                <a:spcPts val="0"/>
              </a:spcAft>
              <a:buNone/>
            </a:pPr>
            <a:r>
              <a:rPr lang="en-US" sz="1700"/>
              <a:t>The </a:t>
            </a:r>
            <a:r>
              <a:rPr b="1" lang="en-US" sz="1700"/>
              <a:t>Pneumonia</a:t>
            </a:r>
            <a:r>
              <a:rPr lang="en-US" sz="1700"/>
              <a:t> and </a:t>
            </a:r>
            <a:r>
              <a:rPr b="1" lang="en-US" sz="1700"/>
              <a:t>Normal X-Ray dataset</a:t>
            </a:r>
            <a:r>
              <a:rPr lang="en-US" sz="1700"/>
              <a:t> used is taken from The  Mendeley Public dataset.</a:t>
            </a:r>
            <a:endParaRPr sz="1700"/>
          </a:p>
          <a:p>
            <a:pPr indent="0" lvl="0" marL="0" rtl="0" algn="just">
              <a:lnSpc>
                <a:spcPct val="115000"/>
              </a:lnSpc>
              <a:spcBef>
                <a:spcPts val="800"/>
              </a:spcBef>
              <a:spcAft>
                <a:spcPts val="0"/>
              </a:spcAft>
              <a:buNone/>
            </a:pPr>
            <a:r>
              <a:rPr lang="en-US" sz="1700"/>
              <a:t>Chest X-ray images were selected from retrospective cohorts of pediatric patients of one to five years old from Guangzhou Women and Children’s Medical Center, Guangzhou. All chest X-ray imaging was performed as part of patients’ routine clinical care.</a:t>
            </a:r>
            <a:endParaRPr sz="1000"/>
          </a:p>
          <a:p>
            <a:pPr indent="0" lvl="0" marL="0" rtl="0" algn="l">
              <a:spcBef>
                <a:spcPts val="1000"/>
              </a:spcBef>
              <a:spcAft>
                <a:spcPts val="0"/>
              </a:spcAft>
              <a:buNone/>
            </a:pPr>
            <a:r>
              <a:t/>
            </a:r>
            <a:endParaRPr sz="1000"/>
          </a:p>
        </p:txBody>
      </p:sp>
      <p:sp>
        <p:nvSpPr>
          <p:cNvPr id="483" name="Google Shape;483;p21"/>
          <p:cNvSpPr txBox="1"/>
          <p:nvPr/>
        </p:nvSpPr>
        <p:spPr>
          <a:xfrm>
            <a:off x="838200" y="1289625"/>
            <a:ext cx="9478200" cy="777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a:solidFill>
                  <a:schemeClr val="dk1"/>
                </a:solidFill>
              </a:rPr>
              <a:t>Two Resources were used to collect Covid19, Pneumonia Bacterial and Normal Chest X-ray Images</a:t>
            </a:r>
            <a:endParaRPr b="1">
              <a:solidFill>
                <a:schemeClr val="dk1"/>
              </a:solidFill>
            </a:endParaRPr>
          </a:p>
        </p:txBody>
      </p:sp>
      <p:pic>
        <p:nvPicPr>
          <p:cNvPr id="484" name="Google Shape;484;p21"/>
          <p:cNvPicPr preferRelativeResize="0"/>
          <p:nvPr/>
        </p:nvPicPr>
        <p:blipFill>
          <a:blip r:embed="rId5">
            <a:alphaModFix/>
          </a:blip>
          <a:stretch>
            <a:fillRect/>
          </a:stretch>
        </p:blipFill>
        <p:spPr>
          <a:xfrm>
            <a:off x="8305450" y="4289424"/>
            <a:ext cx="998525" cy="998501"/>
          </a:xfrm>
          <a:prstGeom prst="rect">
            <a:avLst/>
          </a:prstGeom>
          <a:noFill/>
          <a:ln>
            <a:noFill/>
          </a:ln>
        </p:spPr>
      </p:pic>
      <p:pic>
        <p:nvPicPr>
          <p:cNvPr id="485" name="Google Shape;485;p21"/>
          <p:cNvPicPr preferRelativeResize="0"/>
          <p:nvPr/>
        </p:nvPicPr>
        <p:blipFill>
          <a:blip r:embed="rId6">
            <a:alphaModFix/>
          </a:blip>
          <a:stretch>
            <a:fillRect/>
          </a:stretch>
        </p:blipFill>
        <p:spPr>
          <a:xfrm>
            <a:off x="8227475" y="2281088"/>
            <a:ext cx="1154475" cy="1154475"/>
          </a:xfrm>
          <a:prstGeom prst="rect">
            <a:avLst/>
          </a:prstGeom>
          <a:noFill/>
          <a:ln>
            <a:noFill/>
          </a:ln>
        </p:spPr>
      </p:pic>
      <p:pic>
        <p:nvPicPr>
          <p:cNvPr id="486" name="Google Shape;486;p21"/>
          <p:cNvPicPr preferRelativeResize="0"/>
          <p:nvPr/>
        </p:nvPicPr>
        <p:blipFill>
          <a:blip r:embed="rId7">
            <a:alphaModFix/>
          </a:blip>
          <a:stretch>
            <a:fillRect/>
          </a:stretch>
        </p:blipFill>
        <p:spPr>
          <a:xfrm>
            <a:off x="9598450" y="3911376"/>
            <a:ext cx="1723399" cy="782677"/>
          </a:xfrm>
          <a:prstGeom prst="rect">
            <a:avLst/>
          </a:prstGeom>
          <a:noFill/>
          <a:ln>
            <a:noFill/>
          </a:ln>
        </p:spPr>
      </p:pic>
      <p:pic>
        <p:nvPicPr>
          <p:cNvPr id="487" name="Google Shape;487;p21"/>
          <p:cNvPicPr preferRelativeResize="0"/>
          <p:nvPr/>
        </p:nvPicPr>
        <p:blipFill>
          <a:blip r:embed="rId8">
            <a:alphaModFix/>
          </a:blip>
          <a:stretch>
            <a:fillRect/>
          </a:stretch>
        </p:blipFill>
        <p:spPr>
          <a:xfrm>
            <a:off x="9582479" y="2512062"/>
            <a:ext cx="1755350" cy="578075"/>
          </a:xfrm>
          <a:prstGeom prst="rect">
            <a:avLst/>
          </a:prstGeom>
          <a:noFill/>
          <a:ln>
            <a:noFill/>
          </a:ln>
        </p:spPr>
      </p:pic>
      <p:pic>
        <p:nvPicPr>
          <p:cNvPr id="488" name="Google Shape;488;p21"/>
          <p:cNvPicPr preferRelativeResize="0"/>
          <p:nvPr/>
        </p:nvPicPr>
        <p:blipFill rotWithShape="1">
          <a:blip r:embed="rId9">
            <a:alphaModFix/>
          </a:blip>
          <a:srcRect b="0" l="0" r="0" t="3929"/>
          <a:stretch/>
        </p:blipFill>
        <p:spPr>
          <a:xfrm>
            <a:off x="9566500" y="4621076"/>
            <a:ext cx="2069398" cy="666850"/>
          </a:xfrm>
          <a:prstGeom prst="rect">
            <a:avLst/>
          </a:prstGeom>
          <a:noFill/>
          <a:ln>
            <a:noFill/>
          </a:ln>
        </p:spPr>
      </p:pic>
      <p:pic>
        <p:nvPicPr>
          <p:cNvPr id="489" name="Google Shape;489;p21"/>
          <p:cNvPicPr preferRelativeResize="0"/>
          <p:nvPr/>
        </p:nvPicPr>
        <p:blipFill>
          <a:blip r:embed="rId10">
            <a:alphaModFix/>
          </a:blip>
          <a:stretch>
            <a:fillRect/>
          </a:stretch>
        </p:blipFill>
        <p:spPr>
          <a:xfrm>
            <a:off x="9598450" y="5186725"/>
            <a:ext cx="2021725" cy="67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nkyShapesVTI">
  <a:themeElements>
    <a:clrScheme name="Custom 15">
      <a:dk1>
        <a:srgbClr val="000000"/>
      </a:dk1>
      <a:lt1>
        <a:srgbClr val="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